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2"/>
  </p:notesMasterIdLst>
  <p:sldIdLst>
    <p:sldId id="256" r:id="rId2"/>
    <p:sldId id="259" r:id="rId3"/>
    <p:sldId id="269" r:id="rId4"/>
    <p:sldId id="263" r:id="rId5"/>
    <p:sldId id="280" r:id="rId6"/>
    <p:sldId id="267" r:id="rId7"/>
    <p:sldId id="276" r:id="rId8"/>
    <p:sldId id="266" r:id="rId9"/>
    <p:sldId id="279" r:id="rId10"/>
    <p:sldId id="265" r:id="rId11"/>
    <p:sldId id="272" r:id="rId12"/>
    <p:sldId id="273" r:id="rId13"/>
    <p:sldId id="274" r:id="rId14"/>
    <p:sldId id="275" r:id="rId15"/>
    <p:sldId id="282" r:id="rId16"/>
    <p:sldId id="260" r:id="rId17"/>
    <p:sldId id="261" r:id="rId18"/>
    <p:sldId id="270" r:id="rId19"/>
    <p:sldId id="262" r:id="rId20"/>
    <p:sldId id="278"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Wingdings 3" pitchFamily="2" charset="2"/>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9"/>
    <p:restoredTop sz="94620" autoAdjust="0"/>
  </p:normalViewPr>
  <p:slideViewPr>
    <p:cSldViewPr>
      <p:cViewPr>
        <p:scale>
          <a:sx n="109" d="100"/>
          <a:sy n="109" d="100"/>
        </p:scale>
        <p:origin x="1720" y="6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FEF5C6-E937-47EB-8B97-7ECDD5A1C911}" type="datetimeFigureOut">
              <a:rPr lang="en-US" smtClean="0"/>
              <a:t>10/30/19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BF24DB-8A98-4726-B0F3-DDCBE0048014}" type="slidenum">
              <a:rPr lang="en-US" smtClean="0"/>
              <a:t>‹#›</a:t>
            </a:fld>
            <a:endParaRPr lang="en-US"/>
          </a:p>
        </p:txBody>
      </p:sp>
    </p:spTree>
    <p:extLst>
      <p:ext uri="{BB962C8B-B14F-4D97-AF65-F5344CB8AC3E}">
        <p14:creationId xmlns:p14="http://schemas.microsoft.com/office/powerpoint/2010/main" val="85900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name </a:t>
            </a:r>
            <a:r>
              <a:rPr lang="en-US" dirty="0" err="1"/>
              <a:t>AquaDucks</a:t>
            </a:r>
            <a:r>
              <a:rPr lang="en-US" dirty="0"/>
              <a:t> is a play on the Roman aqueducts. It actually seems to be the more prevalent pronunciation, so we figured, why not make our name something people already say when they refer to transporting water over long distances?</a:t>
            </a:r>
          </a:p>
        </p:txBody>
      </p:sp>
      <p:sp>
        <p:nvSpPr>
          <p:cNvPr id="4" name="Slide Number Placeholder 3"/>
          <p:cNvSpPr>
            <a:spLocks noGrp="1"/>
          </p:cNvSpPr>
          <p:nvPr>
            <p:ph type="sldNum" sz="quarter" idx="5"/>
          </p:nvPr>
        </p:nvSpPr>
        <p:spPr/>
        <p:txBody>
          <a:bodyPr/>
          <a:lstStyle/>
          <a:p>
            <a:fld id="{A7B072B7-FC31-4FD7-B929-F7282CCB0C55}" type="slidenum">
              <a:rPr lang="en-US" smtClean="0"/>
              <a:t>2</a:t>
            </a:fld>
            <a:endParaRPr lang="en-US"/>
          </a:p>
        </p:txBody>
      </p:sp>
    </p:spTree>
    <p:extLst>
      <p:ext uri="{BB962C8B-B14F-4D97-AF65-F5344CB8AC3E}">
        <p14:creationId xmlns:p14="http://schemas.microsoft.com/office/powerpoint/2010/main" val="3141670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spend the majority of our time on the initial solution. This portion of the project had many variables, but they were still finite, which led us to believe that there may be a single correct solution. Reaching this singular solution became the main goal, because we knew it would make the ZBE much easier. </a:t>
            </a:r>
          </a:p>
          <a:p>
            <a:endParaRPr lang="en-US" dirty="0"/>
          </a:p>
          <a:p>
            <a:r>
              <a:rPr lang="en-US" dirty="0"/>
              <a:t>For the hydraulics portion, we used a method in combinatorics known as “n choose k,” which allows you to build all combinations of a certain size from a given set. This way, we were able to iteratively test every possible combination of 3 pipe thicknesses, with the program then rank-ordering them in order of cost. This automatically took care of the civil design aspect as well, because the pipe thicknesses were tested based on the Fathom software’s results for pump placement at every possible junction. </a:t>
            </a:r>
          </a:p>
          <a:p>
            <a:endParaRPr lang="en-US" dirty="0"/>
          </a:p>
          <a:p>
            <a:r>
              <a:rPr lang="en-US" dirty="0"/>
              <a:t>Calculating equipment was then simply a matter of attempting to spread out the work over the available time period without creating significant overages. Trying to get 350 track hoes to complete the excavation in a single day isn’t feasible; it’s much better to give the crews room to maneuver to make them optimally efficient.</a:t>
            </a:r>
          </a:p>
        </p:txBody>
      </p:sp>
      <p:sp>
        <p:nvSpPr>
          <p:cNvPr id="4" name="Slide Number Placeholder 3"/>
          <p:cNvSpPr>
            <a:spLocks noGrp="1"/>
          </p:cNvSpPr>
          <p:nvPr>
            <p:ph type="sldNum" sz="quarter" idx="5"/>
          </p:nvPr>
        </p:nvSpPr>
        <p:spPr/>
        <p:txBody>
          <a:bodyPr/>
          <a:lstStyle/>
          <a:p>
            <a:fld id="{A7B072B7-FC31-4FD7-B929-F7282CCB0C55}" type="slidenum">
              <a:rPr lang="en-US" smtClean="0"/>
              <a:t>3</a:t>
            </a:fld>
            <a:endParaRPr lang="en-US"/>
          </a:p>
        </p:txBody>
      </p:sp>
    </p:spTree>
    <p:extLst>
      <p:ext uri="{BB962C8B-B14F-4D97-AF65-F5344CB8AC3E}">
        <p14:creationId xmlns:p14="http://schemas.microsoft.com/office/powerpoint/2010/main" val="388222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B072B7-FC31-4FD7-B929-F7282CCB0C55}" type="slidenum">
              <a:rPr lang="en-US" smtClean="0"/>
              <a:t>4</a:t>
            </a:fld>
            <a:endParaRPr lang="en-US"/>
          </a:p>
        </p:txBody>
      </p:sp>
    </p:spTree>
    <p:extLst>
      <p:ext uri="{BB962C8B-B14F-4D97-AF65-F5344CB8AC3E}">
        <p14:creationId xmlns:p14="http://schemas.microsoft.com/office/powerpoint/2010/main" val="3539919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risk that has a major tie in on total cost is the combination of pipe thicknesses. Specifically the exact location in which the pipe thicknesses change. If incorrect calculations are used to determine thickness change points, the overall cost of the project can fluctuate by millions of dollars. To mitigate this risk we have implemented an N choose K combinatorial function into our code.</a:t>
            </a:r>
          </a:p>
          <a:p>
            <a:r>
              <a:rPr lang="en-US" dirty="0"/>
              <a:t>Following pipe </a:t>
            </a:r>
            <a:r>
              <a:rPr lang="en-US" dirty="0" err="1"/>
              <a:t>thickenss</a:t>
            </a:r>
            <a:r>
              <a:rPr lang="en-US" dirty="0"/>
              <a:t> in level of importance in regards to risk is the selected pump placement</a:t>
            </a:r>
          </a:p>
        </p:txBody>
      </p:sp>
      <p:sp>
        <p:nvSpPr>
          <p:cNvPr id="4" name="Slide Number Placeholder 3"/>
          <p:cNvSpPr>
            <a:spLocks noGrp="1"/>
          </p:cNvSpPr>
          <p:nvPr>
            <p:ph type="sldNum" sz="quarter" idx="5"/>
          </p:nvPr>
        </p:nvSpPr>
        <p:spPr/>
        <p:txBody>
          <a:bodyPr/>
          <a:lstStyle/>
          <a:p>
            <a:fld id="{A7B072B7-FC31-4FD7-B929-F7282CCB0C55}" type="slidenum">
              <a:rPr lang="en-US" smtClean="0"/>
              <a:t>7</a:t>
            </a:fld>
            <a:endParaRPr lang="en-US"/>
          </a:p>
        </p:txBody>
      </p:sp>
    </p:spTree>
    <p:extLst>
      <p:ext uri="{BB962C8B-B14F-4D97-AF65-F5344CB8AC3E}">
        <p14:creationId xmlns:p14="http://schemas.microsoft.com/office/powerpoint/2010/main" val="1554120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an additional pump can be added to the system for less cost than the marginal savings caused by the system’s pressure drop, it should be added.</a:t>
            </a:r>
            <a:endParaRPr lang="en-US" sz="1100" dirty="0"/>
          </a:p>
          <a:p>
            <a:endParaRPr lang="en-US" dirty="0"/>
          </a:p>
        </p:txBody>
      </p:sp>
      <p:sp>
        <p:nvSpPr>
          <p:cNvPr id="4" name="Slide Number Placeholder 3"/>
          <p:cNvSpPr>
            <a:spLocks noGrp="1"/>
          </p:cNvSpPr>
          <p:nvPr>
            <p:ph type="sldNum" sz="quarter" idx="5"/>
          </p:nvPr>
        </p:nvSpPr>
        <p:spPr/>
        <p:txBody>
          <a:bodyPr/>
          <a:lstStyle/>
          <a:p>
            <a:fld id="{A7B072B7-FC31-4FD7-B929-F7282CCB0C55}" type="slidenum">
              <a:rPr lang="en-US" smtClean="0"/>
              <a:t>8</a:t>
            </a:fld>
            <a:endParaRPr lang="en-US"/>
          </a:p>
        </p:txBody>
      </p:sp>
    </p:spTree>
    <p:extLst>
      <p:ext uri="{BB962C8B-B14F-4D97-AF65-F5344CB8AC3E}">
        <p14:creationId xmlns:p14="http://schemas.microsoft.com/office/powerpoint/2010/main" val="3711300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BF24DB-8A98-4726-B0F3-DDCBE0048014}" type="slidenum">
              <a:rPr lang="en-US" smtClean="0"/>
              <a:t>15</a:t>
            </a:fld>
            <a:endParaRPr lang="en-US"/>
          </a:p>
        </p:txBody>
      </p:sp>
    </p:spTree>
    <p:extLst>
      <p:ext uri="{BB962C8B-B14F-4D97-AF65-F5344CB8AC3E}">
        <p14:creationId xmlns:p14="http://schemas.microsoft.com/office/powerpoint/2010/main" val="11358413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96"/>
            <a:ext cx="9144000" cy="5143500"/>
          </a:xfrm>
          <a:prstGeom prst="rect">
            <a:avLst/>
          </a:prstGeom>
        </p:spPr>
      </p:pic>
      <p:sp>
        <p:nvSpPr>
          <p:cNvPr id="2" name="Title 1"/>
          <p:cNvSpPr>
            <a:spLocks noGrp="1"/>
          </p:cNvSpPr>
          <p:nvPr>
            <p:ph type="ctrTitle"/>
          </p:nvPr>
        </p:nvSpPr>
        <p:spPr>
          <a:xfrm>
            <a:off x="609600" y="57151"/>
            <a:ext cx="7772400" cy="990600"/>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505200" y="1047750"/>
            <a:ext cx="3429000" cy="533400"/>
          </a:xfrm>
        </p:spPr>
        <p:txBody>
          <a:bodyPr>
            <a:normAutofit/>
          </a:bodyPr>
          <a:lstStyle>
            <a:lvl1pPr marL="0" indent="0" algn="l">
              <a:buNone/>
              <a:defRPr sz="1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grpSp>
        <p:nvGrpSpPr>
          <p:cNvPr id="4" name="Group 3"/>
          <p:cNvGrpSpPr>
            <a:grpSpLocks noChangeAspect="1"/>
          </p:cNvGrpSpPr>
          <p:nvPr userDrawn="1"/>
        </p:nvGrpSpPr>
        <p:grpSpPr>
          <a:xfrm>
            <a:off x="5688330" y="4541437"/>
            <a:ext cx="3303270" cy="327826"/>
            <a:chOff x="4648200" y="4511922"/>
            <a:chExt cx="3886200" cy="385678"/>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48200" y="4511922"/>
              <a:ext cx="1159526" cy="37625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947794" y="4511922"/>
              <a:ext cx="1586606" cy="381600"/>
            </a:xfrm>
            <a:prstGeom prst="rect">
              <a:avLst/>
            </a:prstGeom>
          </p:spPr>
        </p:pic>
        <p:pic>
          <p:nvPicPr>
            <p:cNvPr id="11" name="Picture 10"/>
            <p:cNvPicPr preferRelativeResize="0">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949499" y="4511923"/>
              <a:ext cx="954403" cy="385677"/>
            </a:xfrm>
            <a:prstGeom prst="rect">
              <a:avLst/>
            </a:prstGeom>
          </p:spPr>
        </p:pic>
      </p:grpSp>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85800" y="4578480"/>
            <a:ext cx="1476910" cy="315042"/>
          </a:xfrm>
          <a:prstGeom prst="rect">
            <a:avLst/>
          </a:prstGeom>
        </p:spPr>
      </p:pic>
      <p:sp>
        <p:nvSpPr>
          <p:cNvPr id="14" name="TextBox 13"/>
          <p:cNvSpPr txBox="1"/>
          <p:nvPr userDrawn="1"/>
        </p:nvSpPr>
        <p:spPr>
          <a:xfrm>
            <a:off x="3810000" y="4705350"/>
            <a:ext cx="1524000" cy="169277"/>
          </a:xfrm>
          <a:prstGeom prst="rect">
            <a:avLst/>
          </a:prstGeom>
          <a:noFill/>
        </p:spPr>
        <p:txBody>
          <a:bodyPr wrap="square" rtlCol="0">
            <a:spAutoFit/>
          </a:bodyPr>
          <a:lstStyle/>
          <a:p>
            <a:pPr algn="l"/>
            <a:r>
              <a:rPr lang="en-US" sz="500" dirty="0">
                <a:solidFill>
                  <a:schemeClr val="bg1">
                    <a:lumMod val="50000"/>
                  </a:schemeClr>
                </a:solidFill>
              </a:rPr>
              <a:t>©Fluor. All rights reserved.  |  TSO163818</a:t>
            </a:r>
          </a:p>
        </p:txBody>
      </p:sp>
    </p:spTree>
    <p:extLst>
      <p:ext uri="{BB962C8B-B14F-4D97-AF65-F5344CB8AC3E}">
        <p14:creationId xmlns:p14="http://schemas.microsoft.com/office/powerpoint/2010/main" val="3074571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457200" y="2143125"/>
            <a:ext cx="6916139" cy="857250"/>
          </a:xfrm>
        </p:spPr>
        <p:txBody>
          <a:bodyPr>
            <a:normAutofit/>
          </a:bodyPr>
          <a:lstStyle>
            <a:lvl1pPr algn="ctr">
              <a:defRPr sz="2400">
                <a:latin typeface="+mn-lt"/>
              </a:defRPr>
            </a:lvl1pPr>
          </a:lstStyle>
          <a:p>
            <a:r>
              <a:rPr lang="en-US" dirty="0"/>
              <a:t>Click to edit Master title style</a:t>
            </a:r>
          </a:p>
        </p:txBody>
      </p:sp>
      <p:sp>
        <p:nvSpPr>
          <p:cNvPr id="12" name="Text Placeholder 11"/>
          <p:cNvSpPr>
            <a:spLocks noGrp="1"/>
          </p:cNvSpPr>
          <p:nvPr>
            <p:ph type="body" sz="quarter" idx="10"/>
          </p:nvPr>
        </p:nvSpPr>
        <p:spPr>
          <a:xfrm>
            <a:off x="457200" y="3105150"/>
            <a:ext cx="6916738" cy="457200"/>
          </a:xfrm>
        </p:spPr>
        <p:txBody>
          <a:bodyPr/>
          <a:lstStyle>
            <a:lvl1pPr marL="0" indent="0" algn="ctr">
              <a:buFontTx/>
              <a:buNone/>
              <a:defRPr>
                <a:solidFill>
                  <a:schemeClr val="accent1"/>
                </a:solidFill>
                <a:latin typeface="League Gothic" pitchFamily="50" charset="0"/>
              </a:defRPr>
            </a:lvl1pPr>
          </a:lstStyle>
          <a:p>
            <a:pPr lvl="0"/>
            <a:r>
              <a:rPr lang="en-US" dirty="0"/>
              <a:t>Click to edit Master text styles</a:t>
            </a:r>
          </a:p>
        </p:txBody>
      </p:sp>
      <p:sp>
        <p:nvSpPr>
          <p:cNvPr id="13" name="TextBox 12"/>
          <p:cNvSpPr txBox="1"/>
          <p:nvPr userDrawn="1"/>
        </p:nvSpPr>
        <p:spPr>
          <a:xfrm>
            <a:off x="8686800" y="4826033"/>
            <a:ext cx="351113" cy="184666"/>
          </a:xfrm>
          <a:prstGeom prst="rect">
            <a:avLst/>
          </a:prstGeom>
          <a:noFill/>
        </p:spPr>
        <p:txBody>
          <a:bodyPr wrap="square" rtlCol="0">
            <a:spAutoFit/>
          </a:bodyPr>
          <a:lstStyle/>
          <a:p>
            <a:pPr algn="ctr"/>
            <a:fld id="{7C040EC0-DCDD-4028-BA48-4C64D01CE071}" type="slidenum">
              <a:rPr lang="en-US" sz="600" smtClean="0">
                <a:solidFill>
                  <a:schemeClr val="bg1">
                    <a:lumMod val="50000"/>
                  </a:schemeClr>
                </a:solidFill>
              </a:rPr>
              <a:pPr algn="ctr"/>
              <a:t>‹#›</a:t>
            </a:fld>
            <a:endParaRPr lang="en-US" sz="600" dirty="0">
              <a:solidFill>
                <a:schemeClr val="bg1">
                  <a:lumMod val="50000"/>
                </a:schemeClr>
              </a:solidFill>
            </a:endParaRPr>
          </a:p>
        </p:txBody>
      </p:sp>
      <p:sp>
        <p:nvSpPr>
          <p:cNvPr id="14" name="TextBox 13"/>
          <p:cNvSpPr txBox="1"/>
          <p:nvPr userDrawn="1"/>
        </p:nvSpPr>
        <p:spPr>
          <a:xfrm>
            <a:off x="2743200" y="4778716"/>
            <a:ext cx="1600200" cy="169277"/>
          </a:xfrm>
          <a:prstGeom prst="rect">
            <a:avLst/>
          </a:prstGeom>
          <a:noFill/>
        </p:spPr>
        <p:txBody>
          <a:bodyPr wrap="square" rtlCol="0">
            <a:spAutoFit/>
          </a:bodyPr>
          <a:lstStyle/>
          <a:p>
            <a:pPr algn="l"/>
            <a:r>
              <a:rPr lang="en-US" sz="500" dirty="0">
                <a:solidFill>
                  <a:schemeClr val="bg1">
                    <a:lumMod val="50000"/>
                  </a:schemeClr>
                </a:solidFill>
              </a:rPr>
              <a:t>©Fluor. All rights reserved.  |  TSO163818</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3400" y="4753140"/>
            <a:ext cx="959127" cy="205334"/>
          </a:xfrm>
          <a:prstGeom prst="rect">
            <a:avLst/>
          </a:prstGeom>
        </p:spPr>
      </p:pic>
      <p:grpSp>
        <p:nvGrpSpPr>
          <p:cNvPr id="16" name="Group 15"/>
          <p:cNvGrpSpPr/>
          <p:nvPr userDrawn="1"/>
        </p:nvGrpSpPr>
        <p:grpSpPr>
          <a:xfrm>
            <a:off x="5257800" y="4708435"/>
            <a:ext cx="3122022" cy="309838"/>
            <a:chOff x="4648200" y="4511922"/>
            <a:chExt cx="3886200" cy="385678"/>
          </a:xfrm>
        </p:grpSpPr>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48200" y="4511922"/>
              <a:ext cx="1159526" cy="376250"/>
            </a:xfrm>
            <a:prstGeom prst="rect">
              <a:avLst/>
            </a:prstGeom>
          </p:spPr>
        </p:pic>
        <p:pic>
          <p:nvPicPr>
            <p:cNvPr id="18" name="Picture 1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47794" y="4511922"/>
              <a:ext cx="1586606" cy="381600"/>
            </a:xfrm>
            <a:prstGeom prst="rect">
              <a:avLst/>
            </a:prstGeom>
          </p:spPr>
        </p:pic>
        <p:pic>
          <p:nvPicPr>
            <p:cNvPr id="19" name="Picture 18"/>
            <p:cNvPicPr preferRelativeResize="0">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949499" y="4511923"/>
              <a:ext cx="954403" cy="385677"/>
            </a:xfrm>
            <a:prstGeom prst="rect">
              <a:avLst/>
            </a:prstGeom>
          </p:spPr>
        </p:pic>
      </p:grpSp>
    </p:spTree>
    <p:extLst>
      <p:ext uri="{BB962C8B-B14F-4D97-AF65-F5344CB8AC3E}">
        <p14:creationId xmlns:p14="http://schemas.microsoft.com/office/powerpoint/2010/main" val="2239128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8201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115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23950"/>
            <a:ext cx="4040188" cy="479822"/>
          </a:xfrm>
        </p:spPr>
        <p:txBody>
          <a:bodyPr anchor="b">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23950"/>
            <a:ext cx="4041775" cy="479822"/>
          </a:xfrm>
        </p:spPr>
        <p:txBody>
          <a:bodyPr anchor="b">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2621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4794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748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723" y="10258"/>
            <a:ext cx="9144000" cy="5143500"/>
          </a:xfrm>
          <a:prstGeom prst="rect">
            <a:avLst/>
          </a:prstGeom>
        </p:spPr>
      </p:pic>
      <p:sp>
        <p:nvSpPr>
          <p:cNvPr id="2" name="Title Placeholder 1"/>
          <p:cNvSpPr>
            <a:spLocks noGrp="1"/>
          </p:cNvSpPr>
          <p:nvPr>
            <p:ph type="title"/>
          </p:nvPr>
        </p:nvSpPr>
        <p:spPr>
          <a:xfrm>
            <a:off x="457200" y="5715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971550"/>
            <a:ext cx="8229600" cy="36230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86800" y="4826033"/>
            <a:ext cx="351113" cy="184666"/>
          </a:xfrm>
          <a:prstGeom prst="rect">
            <a:avLst/>
          </a:prstGeom>
          <a:noFill/>
        </p:spPr>
        <p:txBody>
          <a:bodyPr wrap="square" rtlCol="0">
            <a:spAutoFit/>
          </a:bodyPr>
          <a:lstStyle/>
          <a:p>
            <a:pPr algn="ctr"/>
            <a:fld id="{7C040EC0-DCDD-4028-BA48-4C64D01CE071}" type="slidenum">
              <a:rPr lang="en-US" sz="600" smtClean="0">
                <a:solidFill>
                  <a:schemeClr val="bg1">
                    <a:lumMod val="50000"/>
                  </a:schemeClr>
                </a:solidFill>
              </a:rPr>
              <a:pPr algn="ctr"/>
              <a:t>‹#›</a:t>
            </a:fld>
            <a:endParaRPr lang="en-US" sz="600" dirty="0">
              <a:solidFill>
                <a:schemeClr val="bg1">
                  <a:lumMod val="50000"/>
                </a:schemeClr>
              </a:solidFill>
            </a:endParaRPr>
          </a:p>
        </p:txBody>
      </p:sp>
      <p:sp>
        <p:nvSpPr>
          <p:cNvPr id="10" name="TextBox 9"/>
          <p:cNvSpPr txBox="1"/>
          <p:nvPr userDrawn="1"/>
        </p:nvSpPr>
        <p:spPr>
          <a:xfrm>
            <a:off x="2743200" y="4778716"/>
            <a:ext cx="1600200" cy="169277"/>
          </a:xfrm>
          <a:prstGeom prst="rect">
            <a:avLst/>
          </a:prstGeom>
          <a:noFill/>
        </p:spPr>
        <p:txBody>
          <a:bodyPr wrap="square" rtlCol="0">
            <a:spAutoFit/>
          </a:bodyPr>
          <a:lstStyle/>
          <a:p>
            <a:pPr algn="l"/>
            <a:r>
              <a:rPr lang="en-US" sz="500" dirty="0">
                <a:solidFill>
                  <a:schemeClr val="bg1">
                    <a:lumMod val="50000"/>
                  </a:schemeClr>
                </a:solidFill>
              </a:rPr>
              <a:t>©Fluor. All rights reserved.  |  TSO163818</a:t>
            </a:r>
          </a:p>
        </p:txBody>
      </p:sp>
      <p:pic>
        <p:nvPicPr>
          <p:cNvPr id="16" name="Picture 1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33400" y="4753140"/>
            <a:ext cx="959127" cy="205334"/>
          </a:xfrm>
          <a:prstGeom prst="rect">
            <a:avLst/>
          </a:prstGeom>
        </p:spPr>
      </p:pic>
      <p:grpSp>
        <p:nvGrpSpPr>
          <p:cNvPr id="12" name="Group 11"/>
          <p:cNvGrpSpPr/>
          <p:nvPr userDrawn="1"/>
        </p:nvGrpSpPr>
        <p:grpSpPr>
          <a:xfrm>
            <a:off x="5257800" y="4708435"/>
            <a:ext cx="3122022" cy="309838"/>
            <a:chOff x="4648200" y="4511922"/>
            <a:chExt cx="3886200" cy="385678"/>
          </a:xfrm>
        </p:grpSpPr>
        <p:pic>
          <p:nvPicPr>
            <p:cNvPr id="17" name="Picture 1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648200" y="4511922"/>
              <a:ext cx="1159526" cy="376250"/>
            </a:xfrm>
            <a:prstGeom prst="rect">
              <a:avLst/>
            </a:prstGeom>
          </p:spPr>
        </p:pic>
        <p:pic>
          <p:nvPicPr>
            <p:cNvPr id="18" name="Picture 17"/>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6947794" y="4511922"/>
              <a:ext cx="1586606" cy="381600"/>
            </a:xfrm>
            <a:prstGeom prst="rect">
              <a:avLst/>
            </a:prstGeom>
          </p:spPr>
        </p:pic>
        <p:pic>
          <p:nvPicPr>
            <p:cNvPr id="19" name="Picture 18"/>
            <p:cNvPicPr preferRelativeResize="0">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5949499" y="4511923"/>
              <a:ext cx="954403" cy="385677"/>
            </a:xfrm>
            <a:prstGeom prst="rect">
              <a:avLst/>
            </a:prstGeom>
          </p:spPr>
        </p:pic>
      </p:grpSp>
    </p:spTree>
    <p:extLst>
      <p:ext uri="{BB962C8B-B14F-4D97-AF65-F5344CB8AC3E}">
        <p14:creationId xmlns:p14="http://schemas.microsoft.com/office/powerpoint/2010/main" val="2580796799"/>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2" r:id="rId4"/>
    <p:sldLayoutId id="2147483653" r:id="rId5"/>
    <p:sldLayoutId id="2147483654" r:id="rId6"/>
    <p:sldLayoutId id="2147483655" r:id="rId7"/>
  </p:sldLayoutIdLst>
  <p:hf hdr="0" dt="0"/>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chemeClr val="accent1"/>
        </a:buClr>
        <a:buFont typeface="Wingdings" panose="05000000000000000000" pitchFamily="2" charset="2"/>
        <a:buChar char="§"/>
        <a:defRPr sz="2000" kern="1200">
          <a:solidFill>
            <a:schemeClr val="tx2">
              <a:lumMod val="90000"/>
              <a:lumOff val="10000"/>
            </a:schemeClr>
          </a:solidFill>
          <a:latin typeface="+mn-lt"/>
          <a:ea typeface="+mn-ea"/>
          <a:cs typeface="+mn-cs"/>
        </a:defRPr>
      </a:lvl1pPr>
      <a:lvl2pPr marL="742950" indent="-285750" algn="l" defTabSz="914400" rtl="0" eaLnBrk="1" latinLnBrk="0" hangingPunct="1">
        <a:spcBef>
          <a:spcPct val="20000"/>
        </a:spcBef>
        <a:buClr>
          <a:schemeClr val="accent6">
            <a:lumMod val="75000"/>
          </a:schemeClr>
        </a:buClr>
        <a:buFont typeface="Arial" panose="020B0604020202020204" pitchFamily="34" charset="0"/>
        <a:buChar char="•"/>
        <a:defRPr sz="1800" kern="1200">
          <a:solidFill>
            <a:schemeClr val="accent2">
              <a:lumMod val="50000"/>
            </a:schemeClr>
          </a:solidFill>
          <a:latin typeface="+mn-lt"/>
          <a:ea typeface="+mn-ea"/>
          <a:cs typeface="+mn-cs"/>
        </a:defRPr>
      </a:lvl2pPr>
      <a:lvl3pPr marL="1143000" indent="-228600" algn="l" defTabSz="914400" rtl="0" eaLnBrk="1" latinLnBrk="0" hangingPunct="1">
        <a:spcBef>
          <a:spcPct val="20000"/>
        </a:spcBef>
        <a:buClr>
          <a:schemeClr val="bg1">
            <a:lumMod val="65000"/>
          </a:schemeClr>
        </a:buClr>
        <a:buFont typeface="Wingdings 3" panose="05040102010807070707" pitchFamily="18"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tx2">
            <a:lumMod val="90000"/>
            <a:lumOff val="10000"/>
          </a:schemeClr>
        </a:buClr>
        <a:buSzPct val="85000"/>
        <a:buFont typeface="Courier New" panose="02070309020205020404" pitchFamily="49" charset="0"/>
        <a:buChar char="o"/>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ijrO-zosDlAhVFC6wKHYhFAmUQjRx6BAgBEAQ&amp;url=%2Furl%3Fsa%3Di%26rct%3Dj%26q%3D%26esrc%3Ds%26source%3Dimages%26cd%3D%26ved%3D%26url%3Dhttp%253A%252F%252Fwww.i2symbol.com%252Fsymbols%252Fmath%252Fx221D-proportional-to%26psig%3DAOvVaw234P_--w3rOvGmYXUcAPQn%26ust%3D1572397262421580&amp;psig=AOvVaw234P_--w3rOvGmYXUcAPQn&amp;ust=1572397262421580"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2600"/>
              </a:lnSpc>
            </a:pPr>
            <a:r>
              <a:rPr lang="en-US" sz="2400">
                <a:latin typeface="League Gothic" pitchFamily="50" charset="0"/>
              </a:rPr>
              <a:t>UH-Fluor </a:t>
            </a:r>
            <a:r>
              <a:rPr lang="en-US" sz="2400" dirty="0">
                <a:latin typeface="League Gothic" pitchFamily="50" charset="0"/>
              </a:rPr>
              <a:t>Industrial Conference</a:t>
            </a:r>
            <a:br>
              <a:rPr lang="en-US" dirty="0"/>
            </a:br>
            <a:r>
              <a:rPr lang="en-US" dirty="0"/>
              <a:t>Construction-Driven Execution</a:t>
            </a:r>
          </a:p>
        </p:txBody>
      </p:sp>
      <p:sp>
        <p:nvSpPr>
          <p:cNvPr id="3" name="Subtitle 2"/>
          <p:cNvSpPr>
            <a:spLocks noGrp="1"/>
          </p:cNvSpPr>
          <p:nvPr>
            <p:ph type="subTitle" idx="1"/>
          </p:nvPr>
        </p:nvSpPr>
        <p:spPr>
          <a:xfrm>
            <a:off x="2362200" y="1200151"/>
            <a:ext cx="3962400" cy="761999"/>
          </a:xfrm>
          <a:solidFill>
            <a:schemeClr val="bg1">
              <a:alpha val="86000"/>
            </a:schemeClr>
          </a:solidFill>
        </p:spPr>
        <p:txBody>
          <a:bodyPr>
            <a:noAutofit/>
          </a:bodyPr>
          <a:lstStyle/>
          <a:p>
            <a:pPr algn="ctr"/>
            <a:r>
              <a:rPr lang="en-US" sz="4000" b="1" dirty="0">
                <a:solidFill>
                  <a:schemeClr val="tx1"/>
                </a:solidFill>
              </a:rPr>
              <a:t>The </a:t>
            </a:r>
            <a:r>
              <a:rPr lang="en-US" sz="4000" b="1" dirty="0" err="1">
                <a:solidFill>
                  <a:schemeClr val="tx1"/>
                </a:solidFill>
              </a:rPr>
              <a:t>AquaDucks</a:t>
            </a:r>
            <a:endParaRPr lang="en-US" sz="4000" b="1" dirty="0">
              <a:solidFill>
                <a:schemeClr val="tx1"/>
              </a:solidFill>
            </a:endParaRPr>
          </a:p>
        </p:txBody>
      </p:sp>
      <p:sp>
        <p:nvSpPr>
          <p:cNvPr id="4" name="Subtitle 2">
            <a:extLst>
              <a:ext uri="{FF2B5EF4-FFF2-40B4-BE49-F238E27FC236}">
                <a16:creationId xmlns:a16="http://schemas.microsoft.com/office/drawing/2014/main" id="{354F0929-DA7C-554A-BEAA-2FDCA0E7F097}"/>
              </a:ext>
            </a:extLst>
          </p:cNvPr>
          <p:cNvSpPr txBox="1">
            <a:spLocks/>
          </p:cNvSpPr>
          <p:nvPr/>
        </p:nvSpPr>
        <p:spPr>
          <a:xfrm>
            <a:off x="3962400" y="3105150"/>
            <a:ext cx="2209800" cy="1371600"/>
          </a:xfrm>
          <a:prstGeom prst="rect">
            <a:avLst/>
          </a:prstGeom>
          <a:solidFill>
            <a:schemeClr val="bg1">
              <a:alpha val="89000"/>
            </a:schemeClr>
          </a:solidFill>
        </p:spPr>
        <p:txBody>
          <a:bodyPr vert="horz" lIns="91440" tIns="45720" rIns="91440" bIns="45720" rtlCol="0">
            <a:noAutofit/>
          </a:bodyPr>
          <a:lstStyle>
            <a:lvl1pPr marL="0" indent="0" algn="l" defTabSz="914400" rtl="0" eaLnBrk="1" latinLnBrk="0" hangingPunct="1">
              <a:spcBef>
                <a:spcPct val="20000"/>
              </a:spcBef>
              <a:buClr>
                <a:schemeClr val="accent1"/>
              </a:buClr>
              <a:buFont typeface="Wingdings" panose="05000000000000000000" pitchFamily="2" charset="2"/>
              <a:buNone/>
              <a:defRPr sz="1800" kern="1200">
                <a:solidFill>
                  <a:schemeClr val="accent1"/>
                </a:solidFill>
                <a:latin typeface="+mn-lt"/>
                <a:ea typeface="+mn-ea"/>
                <a:cs typeface="+mn-cs"/>
              </a:defRPr>
            </a:lvl1pPr>
            <a:lvl2pPr marL="457200" indent="0" algn="ctr" defTabSz="914400" rtl="0" eaLnBrk="1" latinLnBrk="0" hangingPunct="1">
              <a:spcBef>
                <a:spcPct val="20000"/>
              </a:spcBef>
              <a:buClr>
                <a:schemeClr val="accent6">
                  <a:lumMod val="75000"/>
                </a:schemeClr>
              </a:buClr>
              <a:buFont typeface="Arial" panose="020B0604020202020204"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bg1">
                  <a:lumMod val="65000"/>
                </a:schemeClr>
              </a:buClr>
              <a:buFont typeface="Wingdings 3" panose="05040102010807070707" pitchFamily="18" charset="2"/>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tx2">
                  <a:lumMod val="90000"/>
                  <a:lumOff val="10000"/>
                </a:schemeClr>
              </a:buClr>
              <a:buSzPct val="85000"/>
              <a:buFont typeface="Courier New" panose="02070309020205020404" pitchFamily="49"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400" b="1" dirty="0"/>
              <a:t>Joseph Amar</a:t>
            </a:r>
          </a:p>
          <a:p>
            <a:r>
              <a:rPr lang="en-US" sz="2400" b="1" dirty="0"/>
              <a:t>Zach McBurney</a:t>
            </a:r>
          </a:p>
          <a:p>
            <a:r>
              <a:rPr lang="en-US" sz="2400" b="1" dirty="0"/>
              <a:t>Saul </a:t>
            </a:r>
            <a:r>
              <a:rPr lang="en-US" sz="2400" b="1" dirty="0" err="1"/>
              <a:t>Pizano</a:t>
            </a:r>
            <a:endParaRPr lang="en-US" sz="2400" b="1" dirty="0"/>
          </a:p>
        </p:txBody>
      </p:sp>
    </p:spTree>
    <p:extLst>
      <p:ext uri="{BB962C8B-B14F-4D97-AF65-F5344CB8AC3E}">
        <p14:creationId xmlns:p14="http://schemas.microsoft.com/office/powerpoint/2010/main" val="3381710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8ED33-335E-F04F-8005-06EB5DEEB604}"/>
              </a:ext>
            </a:extLst>
          </p:cNvPr>
          <p:cNvSpPr>
            <a:spLocks noGrp="1"/>
          </p:cNvSpPr>
          <p:nvPr>
            <p:ph type="title"/>
          </p:nvPr>
        </p:nvSpPr>
        <p:spPr/>
        <p:txBody>
          <a:bodyPr/>
          <a:lstStyle/>
          <a:p>
            <a:pPr algn="ctr"/>
            <a:r>
              <a:rPr lang="en-US" dirty="0"/>
              <a:t>Backup Slides</a:t>
            </a:r>
          </a:p>
        </p:txBody>
      </p:sp>
    </p:spTree>
    <p:extLst>
      <p:ext uri="{BB962C8B-B14F-4D97-AF65-F5344CB8AC3E}">
        <p14:creationId xmlns:p14="http://schemas.microsoft.com/office/powerpoint/2010/main" val="459446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BB28017-099D-4984-8E96-35BE20699C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885" y="0"/>
            <a:ext cx="8406230" cy="5143500"/>
          </a:xfrm>
        </p:spPr>
      </p:pic>
      <p:sp>
        <p:nvSpPr>
          <p:cNvPr id="6" name="TextBox 5">
            <a:extLst>
              <a:ext uri="{FF2B5EF4-FFF2-40B4-BE49-F238E27FC236}">
                <a16:creationId xmlns:a16="http://schemas.microsoft.com/office/drawing/2014/main" id="{C4A9336C-831B-4FEE-B9C9-7D5E2AD70A3E}"/>
              </a:ext>
            </a:extLst>
          </p:cNvPr>
          <p:cNvSpPr txBox="1"/>
          <p:nvPr/>
        </p:nvSpPr>
        <p:spPr>
          <a:xfrm>
            <a:off x="5192486" y="4261758"/>
            <a:ext cx="3193869" cy="507831"/>
          </a:xfrm>
          <a:prstGeom prst="rect">
            <a:avLst/>
          </a:prstGeom>
          <a:solidFill>
            <a:schemeClr val="bg1"/>
          </a:solidFill>
        </p:spPr>
        <p:txBody>
          <a:bodyPr wrap="square" rtlCol="0">
            <a:spAutoFit/>
          </a:bodyPr>
          <a:lstStyle/>
          <a:p>
            <a:pPr algn="ctr"/>
            <a:r>
              <a:rPr lang="en-US" sz="2700" dirty="0"/>
              <a:t>Excavation Volumes</a:t>
            </a:r>
          </a:p>
        </p:txBody>
      </p:sp>
    </p:spTree>
    <p:extLst>
      <p:ext uri="{BB962C8B-B14F-4D97-AF65-F5344CB8AC3E}">
        <p14:creationId xmlns:p14="http://schemas.microsoft.com/office/powerpoint/2010/main" val="1400174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52A6993-5B13-4376-8FDB-5BF90FEAE3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48" y="0"/>
            <a:ext cx="9034904" cy="5143500"/>
          </a:xfrm>
        </p:spPr>
      </p:pic>
      <p:sp>
        <p:nvSpPr>
          <p:cNvPr id="6" name="Rectangle 5">
            <a:extLst>
              <a:ext uri="{FF2B5EF4-FFF2-40B4-BE49-F238E27FC236}">
                <a16:creationId xmlns:a16="http://schemas.microsoft.com/office/drawing/2014/main" id="{4FF2203E-1DDF-4892-A609-0DEB8AEFEE23}"/>
              </a:ext>
            </a:extLst>
          </p:cNvPr>
          <p:cNvSpPr/>
          <p:nvPr/>
        </p:nvSpPr>
        <p:spPr>
          <a:xfrm>
            <a:off x="3948248" y="548640"/>
            <a:ext cx="4614455" cy="7739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1"/>
                </a:solidFill>
              </a:rPr>
              <a:t>Equipment Costs</a:t>
            </a:r>
          </a:p>
        </p:txBody>
      </p:sp>
    </p:spTree>
    <p:extLst>
      <p:ext uri="{BB962C8B-B14F-4D97-AF65-F5344CB8AC3E}">
        <p14:creationId xmlns:p14="http://schemas.microsoft.com/office/powerpoint/2010/main" val="1937689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F8C68BF-EE88-434E-B962-9E75DBE30A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31665" y="3311435"/>
            <a:ext cx="4538103" cy="1205969"/>
          </a:xfrm>
        </p:spPr>
      </p:pic>
      <p:pic>
        <p:nvPicPr>
          <p:cNvPr id="7" name="Picture 6">
            <a:extLst>
              <a:ext uri="{FF2B5EF4-FFF2-40B4-BE49-F238E27FC236}">
                <a16:creationId xmlns:a16="http://schemas.microsoft.com/office/drawing/2014/main" id="{6FD9204E-0EC5-4AFB-BE85-ADD423E48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774911" cy="5143500"/>
          </a:xfrm>
          <a:prstGeom prst="rect">
            <a:avLst/>
          </a:prstGeom>
        </p:spPr>
      </p:pic>
      <p:sp>
        <p:nvSpPr>
          <p:cNvPr id="8" name="TextBox 7">
            <a:extLst>
              <a:ext uri="{FF2B5EF4-FFF2-40B4-BE49-F238E27FC236}">
                <a16:creationId xmlns:a16="http://schemas.microsoft.com/office/drawing/2014/main" id="{1ACDD1F7-FDE5-4422-8699-824D26FD923C}"/>
              </a:ext>
            </a:extLst>
          </p:cNvPr>
          <p:cNvSpPr txBox="1"/>
          <p:nvPr/>
        </p:nvSpPr>
        <p:spPr>
          <a:xfrm>
            <a:off x="5496198" y="489857"/>
            <a:ext cx="2440733" cy="369332"/>
          </a:xfrm>
          <a:prstGeom prst="rect">
            <a:avLst/>
          </a:prstGeom>
          <a:noFill/>
        </p:spPr>
        <p:txBody>
          <a:bodyPr wrap="none" rtlCol="0">
            <a:spAutoFit/>
          </a:bodyPr>
          <a:lstStyle/>
          <a:p>
            <a:r>
              <a:rPr lang="en-US" dirty="0">
                <a:solidFill>
                  <a:schemeClr val="bg1"/>
                </a:solidFill>
              </a:rPr>
              <a:t>Foundation Calculations</a:t>
            </a:r>
          </a:p>
        </p:txBody>
      </p:sp>
      <p:cxnSp>
        <p:nvCxnSpPr>
          <p:cNvPr id="10" name="Straight Arrow Connector 9">
            <a:extLst>
              <a:ext uri="{FF2B5EF4-FFF2-40B4-BE49-F238E27FC236}">
                <a16:creationId xmlns:a16="http://schemas.microsoft.com/office/drawing/2014/main" id="{9CB1C0CD-3A13-4859-9777-045BEEFEF8CF}"/>
              </a:ext>
            </a:extLst>
          </p:cNvPr>
          <p:cNvCxnSpPr>
            <a:cxnSpLocks/>
          </p:cNvCxnSpPr>
          <p:nvPr/>
        </p:nvCxnSpPr>
        <p:spPr>
          <a:xfrm flipH="1">
            <a:off x="4931665" y="662981"/>
            <a:ext cx="56453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BF4E68E-6313-43E9-9863-55EF20F7BF25}"/>
              </a:ext>
            </a:extLst>
          </p:cNvPr>
          <p:cNvSpPr txBox="1"/>
          <p:nvPr/>
        </p:nvSpPr>
        <p:spPr>
          <a:xfrm>
            <a:off x="5917475" y="1802675"/>
            <a:ext cx="2291589" cy="369332"/>
          </a:xfrm>
          <a:prstGeom prst="rect">
            <a:avLst/>
          </a:prstGeom>
          <a:noFill/>
        </p:spPr>
        <p:txBody>
          <a:bodyPr wrap="none" rtlCol="0">
            <a:spAutoFit/>
          </a:bodyPr>
          <a:lstStyle/>
          <a:p>
            <a:r>
              <a:rPr lang="en-US" dirty="0"/>
              <a:t>Pump viability checker</a:t>
            </a:r>
          </a:p>
        </p:txBody>
      </p:sp>
      <p:cxnSp>
        <p:nvCxnSpPr>
          <p:cNvPr id="14" name="Straight Arrow Connector 13">
            <a:extLst>
              <a:ext uri="{FF2B5EF4-FFF2-40B4-BE49-F238E27FC236}">
                <a16:creationId xmlns:a16="http://schemas.microsoft.com/office/drawing/2014/main" id="{6A0BED45-A457-420B-8149-F3974DBAE25E}"/>
              </a:ext>
            </a:extLst>
          </p:cNvPr>
          <p:cNvCxnSpPr>
            <a:cxnSpLocks/>
          </p:cNvCxnSpPr>
          <p:nvPr/>
        </p:nvCxnSpPr>
        <p:spPr>
          <a:xfrm>
            <a:off x="6972877" y="2155372"/>
            <a:ext cx="0" cy="10874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180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2D5476-BA11-404D-A029-3FEB2ACE80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010" y="1951830"/>
            <a:ext cx="3857960" cy="2469094"/>
          </a:xfrm>
        </p:spPr>
      </p:pic>
      <p:pic>
        <p:nvPicPr>
          <p:cNvPr id="7" name="Picture 6">
            <a:extLst>
              <a:ext uri="{FF2B5EF4-FFF2-40B4-BE49-F238E27FC236}">
                <a16:creationId xmlns:a16="http://schemas.microsoft.com/office/drawing/2014/main" id="{1950351E-8AF8-484B-848C-DDCCB09F6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1585" y="3186377"/>
            <a:ext cx="4160881" cy="1663209"/>
          </a:xfrm>
          <a:prstGeom prst="rect">
            <a:avLst/>
          </a:prstGeom>
        </p:spPr>
      </p:pic>
      <p:sp>
        <p:nvSpPr>
          <p:cNvPr id="8" name="TextBox 7">
            <a:extLst>
              <a:ext uri="{FF2B5EF4-FFF2-40B4-BE49-F238E27FC236}">
                <a16:creationId xmlns:a16="http://schemas.microsoft.com/office/drawing/2014/main" id="{AFB58606-DFA7-4AA7-A4F7-93075ACF0F75}"/>
              </a:ext>
            </a:extLst>
          </p:cNvPr>
          <p:cNvSpPr txBox="1"/>
          <p:nvPr/>
        </p:nvSpPr>
        <p:spPr>
          <a:xfrm>
            <a:off x="2676970" y="293915"/>
            <a:ext cx="4001416" cy="507831"/>
          </a:xfrm>
          <a:prstGeom prst="rect">
            <a:avLst/>
          </a:prstGeom>
          <a:noFill/>
        </p:spPr>
        <p:txBody>
          <a:bodyPr wrap="none" rtlCol="0">
            <a:spAutoFit/>
          </a:bodyPr>
          <a:lstStyle/>
          <a:p>
            <a:r>
              <a:rPr lang="en-US" sz="2700" dirty="0">
                <a:solidFill>
                  <a:schemeClr val="bg1"/>
                </a:solidFill>
              </a:rPr>
              <a:t>Pipe Thickness Calculations</a:t>
            </a:r>
          </a:p>
        </p:txBody>
      </p:sp>
      <p:pic>
        <p:nvPicPr>
          <p:cNvPr id="10" name="Picture 9">
            <a:extLst>
              <a:ext uri="{FF2B5EF4-FFF2-40B4-BE49-F238E27FC236}">
                <a16:creationId xmlns:a16="http://schemas.microsoft.com/office/drawing/2014/main" id="{D49865AA-288F-4843-9B82-6CE1C5CD50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062" y="1101968"/>
            <a:ext cx="5063929" cy="1971846"/>
          </a:xfrm>
          <a:prstGeom prst="rect">
            <a:avLst/>
          </a:prstGeom>
        </p:spPr>
      </p:pic>
    </p:spTree>
    <p:extLst>
      <p:ext uri="{BB962C8B-B14F-4D97-AF65-F5344CB8AC3E}">
        <p14:creationId xmlns:p14="http://schemas.microsoft.com/office/powerpoint/2010/main" val="66255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F93B0DAD-22C8-6A43-8D33-6DCE9D556242}"/>
              </a:ext>
            </a:extLst>
          </p:cNvPr>
          <p:cNvGrpSpPr/>
          <p:nvPr/>
        </p:nvGrpSpPr>
        <p:grpSpPr>
          <a:xfrm>
            <a:off x="620621" y="590550"/>
            <a:ext cx="7902758" cy="402803"/>
            <a:chOff x="1321530" y="620255"/>
            <a:chExt cx="9912663" cy="402803"/>
          </a:xfrm>
          <a:solidFill>
            <a:schemeClr val="bg1"/>
          </a:solidFill>
        </p:grpSpPr>
        <p:pic>
          <p:nvPicPr>
            <p:cNvPr id="31" name="Picture 2" descr="Image result for symbol for proportional">
              <a:hlinkClick r:id="rId3"/>
              <a:extLst>
                <a:ext uri="{FF2B5EF4-FFF2-40B4-BE49-F238E27FC236}">
                  <a16:creationId xmlns:a16="http://schemas.microsoft.com/office/drawing/2014/main" id="{20F96A11-D539-1349-AF21-5686EEAF3E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876" t="31656" r="25229" b="32316"/>
            <a:stretch/>
          </p:blipFill>
          <p:spPr bwMode="auto">
            <a:xfrm>
              <a:off x="4018396" y="655607"/>
              <a:ext cx="437895" cy="329405"/>
            </a:xfrm>
            <a:prstGeom prst="rect">
              <a:avLst/>
            </a:prstGeom>
            <a:grp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8838521D-2EC7-A54C-9918-D395A3335AFC}"/>
                </a:ext>
              </a:extLst>
            </p:cNvPr>
            <p:cNvSpPr txBox="1"/>
            <p:nvPr/>
          </p:nvSpPr>
          <p:spPr>
            <a:xfrm>
              <a:off x="1321530" y="620255"/>
              <a:ext cx="2755615" cy="400110"/>
            </a:xfrm>
            <a:prstGeom prst="rect">
              <a:avLst/>
            </a:prstGeom>
            <a:grpFill/>
          </p:spPr>
          <p:txBody>
            <a:bodyPr wrap="none" rtlCol="0">
              <a:spAutoFit/>
            </a:bodyPr>
            <a:lstStyle/>
            <a:p>
              <a:r>
                <a:rPr lang="en-US" sz="2000" dirty="0"/>
                <a:t>Maximum Pressure</a:t>
              </a:r>
            </a:p>
          </p:txBody>
        </p:sp>
        <p:sp>
          <p:nvSpPr>
            <p:cNvPr id="33" name="TextBox 32">
              <a:extLst>
                <a:ext uri="{FF2B5EF4-FFF2-40B4-BE49-F238E27FC236}">
                  <a16:creationId xmlns:a16="http://schemas.microsoft.com/office/drawing/2014/main" id="{073191FB-A46E-B147-BF59-68ED012AC483}"/>
                </a:ext>
              </a:extLst>
            </p:cNvPr>
            <p:cNvSpPr txBox="1"/>
            <p:nvPr/>
          </p:nvSpPr>
          <p:spPr>
            <a:xfrm>
              <a:off x="4393298" y="620255"/>
              <a:ext cx="2100451" cy="400110"/>
            </a:xfrm>
            <a:prstGeom prst="rect">
              <a:avLst/>
            </a:prstGeom>
            <a:grpFill/>
          </p:spPr>
          <p:txBody>
            <a:bodyPr wrap="none" rtlCol="0">
              <a:spAutoFit/>
            </a:bodyPr>
            <a:lstStyle/>
            <a:p>
              <a:r>
                <a:rPr lang="en-US" sz="2000" dirty="0"/>
                <a:t>Wall thickness</a:t>
              </a:r>
            </a:p>
          </p:txBody>
        </p:sp>
        <p:sp>
          <p:nvSpPr>
            <p:cNvPr id="34" name="TextBox 33">
              <a:extLst>
                <a:ext uri="{FF2B5EF4-FFF2-40B4-BE49-F238E27FC236}">
                  <a16:creationId xmlns:a16="http://schemas.microsoft.com/office/drawing/2014/main" id="{FA3ABB3F-A957-AC46-B6E4-B8209E6D09C6}"/>
                </a:ext>
              </a:extLst>
            </p:cNvPr>
            <p:cNvSpPr txBox="1"/>
            <p:nvPr/>
          </p:nvSpPr>
          <p:spPr>
            <a:xfrm>
              <a:off x="6707634" y="620255"/>
              <a:ext cx="2413397" cy="400110"/>
            </a:xfrm>
            <a:prstGeom prst="rect">
              <a:avLst/>
            </a:prstGeom>
            <a:grpFill/>
          </p:spPr>
          <p:txBody>
            <a:bodyPr wrap="none" rtlCol="0">
              <a:spAutoFit/>
            </a:bodyPr>
            <a:lstStyle/>
            <a:p>
              <a:r>
                <a:rPr lang="en-US" sz="2000" dirty="0"/>
                <a:t>Material Volume</a:t>
              </a:r>
            </a:p>
          </p:txBody>
        </p:sp>
        <p:sp>
          <p:nvSpPr>
            <p:cNvPr id="35" name="TextBox 34">
              <a:extLst>
                <a:ext uri="{FF2B5EF4-FFF2-40B4-BE49-F238E27FC236}">
                  <a16:creationId xmlns:a16="http://schemas.microsoft.com/office/drawing/2014/main" id="{05076C58-2D4B-944D-8AFD-F3D862EA874D}"/>
                </a:ext>
              </a:extLst>
            </p:cNvPr>
            <p:cNvSpPr txBox="1"/>
            <p:nvPr/>
          </p:nvSpPr>
          <p:spPr>
            <a:xfrm>
              <a:off x="9321219" y="622948"/>
              <a:ext cx="1912974" cy="400110"/>
            </a:xfrm>
            <a:prstGeom prst="rect">
              <a:avLst/>
            </a:prstGeom>
            <a:grpFill/>
          </p:spPr>
          <p:txBody>
            <a:bodyPr wrap="none" rtlCol="0">
              <a:spAutoFit/>
            </a:bodyPr>
            <a:lstStyle/>
            <a:p>
              <a:r>
                <a:rPr lang="en-US" sz="2000" dirty="0">
                  <a:solidFill>
                    <a:srgbClr val="0070C0"/>
                  </a:solidFill>
                </a:rPr>
                <a:t>Cost of Pipes</a:t>
              </a:r>
            </a:p>
          </p:txBody>
        </p:sp>
        <p:pic>
          <p:nvPicPr>
            <p:cNvPr id="36" name="Picture 2" descr="Image result for symbol for proportional">
              <a:hlinkClick r:id="rId3"/>
              <a:extLst>
                <a:ext uri="{FF2B5EF4-FFF2-40B4-BE49-F238E27FC236}">
                  <a16:creationId xmlns:a16="http://schemas.microsoft.com/office/drawing/2014/main" id="{564C4EFA-251D-A841-9BD5-266F508471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876" t="31656" r="25229" b="32316"/>
            <a:stretch/>
          </p:blipFill>
          <p:spPr bwMode="auto">
            <a:xfrm>
              <a:off x="6373868" y="655607"/>
              <a:ext cx="437895" cy="329405"/>
            </a:xfrm>
            <a:prstGeom prst="rect">
              <a:avLst/>
            </a:prstGeom>
            <a:grpFill/>
            <a:extLst>
              <a:ext uri="{909E8E84-426E-40DD-AFC4-6F175D3DCCD1}">
                <a14:hiddenFill xmlns:a14="http://schemas.microsoft.com/office/drawing/2010/main">
                  <a:solidFill>
                    <a:srgbClr val="FFFFFF"/>
                  </a:solidFill>
                </a14:hiddenFill>
              </a:ext>
            </a:extLst>
          </p:spPr>
        </p:pic>
        <p:pic>
          <p:nvPicPr>
            <p:cNvPr id="37" name="Picture 2" descr="Image result for symbol for proportional">
              <a:hlinkClick r:id="rId3"/>
              <a:extLst>
                <a:ext uri="{FF2B5EF4-FFF2-40B4-BE49-F238E27FC236}">
                  <a16:creationId xmlns:a16="http://schemas.microsoft.com/office/drawing/2014/main" id="{5D2E9F63-E162-F345-A6C4-049DAED020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876" t="31656" r="25229" b="32316"/>
            <a:stretch/>
          </p:blipFill>
          <p:spPr bwMode="auto">
            <a:xfrm>
              <a:off x="9002178" y="655606"/>
              <a:ext cx="437895" cy="329405"/>
            </a:xfrm>
            <a:prstGeom prst="rect">
              <a:avLst/>
            </a:prstGeom>
            <a:grp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1CD4E2E4-B0B9-654E-BD13-2F265D238213}"/>
              </a:ext>
            </a:extLst>
          </p:cNvPr>
          <p:cNvGrpSpPr/>
          <p:nvPr/>
        </p:nvGrpSpPr>
        <p:grpSpPr>
          <a:xfrm>
            <a:off x="762000" y="-476250"/>
            <a:ext cx="10505143" cy="5333999"/>
            <a:chOff x="2020946" y="-1133111"/>
            <a:chExt cx="7096903" cy="5030774"/>
          </a:xfrm>
        </p:grpSpPr>
        <p:sp>
          <p:nvSpPr>
            <p:cNvPr id="39" name="Freeform: Shape 32">
              <a:extLst>
                <a:ext uri="{FF2B5EF4-FFF2-40B4-BE49-F238E27FC236}">
                  <a16:creationId xmlns:a16="http://schemas.microsoft.com/office/drawing/2014/main" id="{163A6EAF-1AE3-F74C-9170-B5C6FB3DF187}"/>
                </a:ext>
              </a:extLst>
            </p:cNvPr>
            <p:cNvSpPr/>
            <p:nvPr/>
          </p:nvSpPr>
          <p:spPr>
            <a:xfrm>
              <a:off x="2784118" y="745009"/>
              <a:ext cx="3185809" cy="1779856"/>
            </a:xfrm>
            <a:custGeom>
              <a:avLst/>
              <a:gdLst>
                <a:gd name="connsiteX0" fmla="*/ 0 w 3640822"/>
                <a:gd name="connsiteY0" fmla="*/ 0 h 1939005"/>
                <a:gd name="connsiteX1" fmla="*/ 1518407 w 3640822"/>
                <a:gd name="connsiteY1" fmla="*/ 1879134 h 1939005"/>
                <a:gd name="connsiteX2" fmla="*/ 3640822 w 3640822"/>
                <a:gd name="connsiteY2" fmla="*/ 1451296 h 1939005"/>
              </a:gdLst>
              <a:ahLst/>
              <a:cxnLst>
                <a:cxn ang="0">
                  <a:pos x="connsiteX0" y="connsiteY0"/>
                </a:cxn>
                <a:cxn ang="0">
                  <a:pos x="connsiteX1" y="connsiteY1"/>
                </a:cxn>
                <a:cxn ang="0">
                  <a:pos x="connsiteX2" y="connsiteY2"/>
                </a:cxn>
              </a:cxnLst>
              <a:rect l="l" t="t" r="r" b="b"/>
              <a:pathLst>
                <a:path w="3640822" h="1939005">
                  <a:moveTo>
                    <a:pt x="0" y="0"/>
                  </a:moveTo>
                  <a:cubicBezTo>
                    <a:pt x="455801" y="818625"/>
                    <a:pt x="911603" y="1637251"/>
                    <a:pt x="1518407" y="1879134"/>
                  </a:cubicBezTo>
                  <a:cubicBezTo>
                    <a:pt x="2125211" y="2121017"/>
                    <a:pt x="3289883" y="1558955"/>
                    <a:pt x="3640822" y="1451296"/>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1575DD89-0F9E-CA47-BC7E-AAD244A9B656}"/>
                </a:ext>
              </a:extLst>
            </p:cNvPr>
            <p:cNvGrpSpPr/>
            <p:nvPr/>
          </p:nvGrpSpPr>
          <p:grpSpPr>
            <a:xfrm>
              <a:off x="2020946" y="-1133111"/>
              <a:ext cx="7096903" cy="5030774"/>
              <a:chOff x="3791025" y="-1137779"/>
              <a:chExt cx="7096903" cy="5030774"/>
            </a:xfrm>
          </p:grpSpPr>
          <p:grpSp>
            <p:nvGrpSpPr>
              <p:cNvPr id="41" name="Group 40">
                <a:extLst>
                  <a:ext uri="{FF2B5EF4-FFF2-40B4-BE49-F238E27FC236}">
                    <a16:creationId xmlns:a16="http://schemas.microsoft.com/office/drawing/2014/main" id="{0E83CB74-76C4-3E47-895E-769A5E164110}"/>
                  </a:ext>
                </a:extLst>
              </p:cNvPr>
              <p:cNvGrpSpPr/>
              <p:nvPr/>
            </p:nvGrpSpPr>
            <p:grpSpPr>
              <a:xfrm>
                <a:off x="3993159" y="-1137779"/>
                <a:ext cx="6894769" cy="4669544"/>
                <a:chOff x="3993159" y="-1137779"/>
                <a:chExt cx="6894769" cy="4669544"/>
              </a:xfrm>
            </p:grpSpPr>
            <p:sp>
              <p:nvSpPr>
                <p:cNvPr id="44" name="Arc 43">
                  <a:extLst>
                    <a:ext uri="{FF2B5EF4-FFF2-40B4-BE49-F238E27FC236}">
                      <a16:creationId xmlns:a16="http://schemas.microsoft.com/office/drawing/2014/main" id="{484F3FE3-4C3B-A745-BD78-AB39FF3699A7}"/>
                    </a:ext>
                  </a:extLst>
                </p:cNvPr>
                <p:cNvSpPr/>
                <p:nvPr/>
              </p:nvSpPr>
              <p:spPr>
                <a:xfrm rot="10800000">
                  <a:off x="4516311" y="-1137779"/>
                  <a:ext cx="6371617" cy="4212076"/>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D7436651-01F6-3044-AC38-9157A68816E6}"/>
                    </a:ext>
                  </a:extLst>
                </p:cNvPr>
                <p:cNvCxnSpPr>
                  <a:cxnSpLocks/>
                </p:cNvCxnSpPr>
                <p:nvPr/>
              </p:nvCxnSpPr>
              <p:spPr>
                <a:xfrm flipV="1">
                  <a:off x="4516311" y="2214694"/>
                  <a:ext cx="3185808" cy="10737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EC23268-F7AE-9944-8DE6-47817A0CAED7}"/>
                    </a:ext>
                  </a:extLst>
                </p:cNvPr>
                <p:cNvCxnSpPr/>
                <p:nvPr/>
              </p:nvCxnSpPr>
              <p:spPr>
                <a:xfrm>
                  <a:off x="3993159" y="553673"/>
                  <a:ext cx="0" cy="2978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471F99A-CD45-1349-B6B8-996B759BB0FA}"/>
                    </a:ext>
                  </a:extLst>
                </p:cNvPr>
                <p:cNvCxnSpPr>
                  <a:cxnSpLocks/>
                </p:cNvCxnSpPr>
                <p:nvPr/>
              </p:nvCxnSpPr>
              <p:spPr>
                <a:xfrm flipH="1">
                  <a:off x="3993159" y="3531765"/>
                  <a:ext cx="42699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0047F963-37D9-8243-B0A4-D4AEF60FB26E}"/>
                  </a:ext>
                </a:extLst>
              </p:cNvPr>
              <p:cNvSpPr txBox="1"/>
              <p:nvPr/>
            </p:nvSpPr>
            <p:spPr>
              <a:xfrm rot="16200000">
                <a:off x="3618080" y="2168233"/>
                <a:ext cx="572533" cy="226644"/>
              </a:xfrm>
              <a:prstGeom prst="rect">
                <a:avLst/>
              </a:prstGeom>
              <a:noFill/>
            </p:spPr>
            <p:txBody>
              <a:bodyPr wrap="none" rtlCol="0">
                <a:spAutoFit/>
              </a:bodyPr>
              <a:lstStyle/>
              <a:p>
                <a:r>
                  <a:rPr lang="en-US" dirty="0"/>
                  <a:t>Cost [$]</a:t>
                </a:r>
              </a:p>
            </p:txBody>
          </p:sp>
          <p:sp>
            <p:nvSpPr>
              <p:cNvPr id="43" name="TextBox 42">
                <a:extLst>
                  <a:ext uri="{FF2B5EF4-FFF2-40B4-BE49-F238E27FC236}">
                    <a16:creationId xmlns:a16="http://schemas.microsoft.com/office/drawing/2014/main" id="{CDB5370E-DDAA-514A-B319-FB54BE419286}"/>
                  </a:ext>
                </a:extLst>
              </p:cNvPr>
              <p:cNvSpPr txBox="1"/>
              <p:nvPr/>
            </p:nvSpPr>
            <p:spPr>
              <a:xfrm>
                <a:off x="5518582" y="3523663"/>
                <a:ext cx="1890710" cy="369332"/>
              </a:xfrm>
              <a:prstGeom prst="rect">
                <a:avLst/>
              </a:prstGeom>
              <a:noFill/>
            </p:spPr>
            <p:txBody>
              <a:bodyPr wrap="none" rtlCol="0">
                <a:spAutoFit/>
              </a:bodyPr>
              <a:lstStyle/>
              <a:p>
                <a:r>
                  <a:rPr lang="en-US" dirty="0"/>
                  <a:t>Number of Pumps</a:t>
                </a:r>
              </a:p>
            </p:txBody>
          </p:sp>
        </p:grpSp>
      </p:grpSp>
      <p:cxnSp>
        <p:nvCxnSpPr>
          <p:cNvPr id="48" name="Straight Connector 47">
            <a:extLst>
              <a:ext uri="{FF2B5EF4-FFF2-40B4-BE49-F238E27FC236}">
                <a16:creationId xmlns:a16="http://schemas.microsoft.com/office/drawing/2014/main" id="{8C337AA1-0192-5A41-903C-4A0256691856}"/>
              </a:ext>
            </a:extLst>
          </p:cNvPr>
          <p:cNvCxnSpPr>
            <a:cxnSpLocks/>
          </p:cNvCxnSpPr>
          <p:nvPr/>
        </p:nvCxnSpPr>
        <p:spPr>
          <a:xfrm flipV="1">
            <a:off x="1853789" y="3605820"/>
            <a:ext cx="4697581" cy="610983"/>
          </a:xfrm>
          <a:prstGeom prst="line">
            <a:avLst/>
          </a:prstGeom>
          <a:ln w="28575">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50" name="Freeform: Shape 41">
            <a:extLst>
              <a:ext uri="{FF2B5EF4-FFF2-40B4-BE49-F238E27FC236}">
                <a16:creationId xmlns:a16="http://schemas.microsoft.com/office/drawing/2014/main" id="{DD46E9E6-D24A-2849-B4DF-F9C67E7BF07B}"/>
              </a:ext>
            </a:extLst>
          </p:cNvPr>
          <p:cNvSpPr/>
          <p:nvPr/>
        </p:nvSpPr>
        <p:spPr>
          <a:xfrm>
            <a:off x="1743056" y="1166077"/>
            <a:ext cx="5095628" cy="2578296"/>
          </a:xfrm>
          <a:custGeom>
            <a:avLst/>
            <a:gdLst>
              <a:gd name="connsiteX0" fmla="*/ 0 w 5863904"/>
              <a:gd name="connsiteY0" fmla="*/ 0 h 2930430"/>
              <a:gd name="connsiteX1" fmla="*/ 1275126 w 5863904"/>
              <a:gd name="connsiteY1" fmla="*/ 2038525 h 2930430"/>
              <a:gd name="connsiteX2" fmla="*/ 3271706 w 5863904"/>
              <a:gd name="connsiteY2" fmla="*/ 2910980 h 2930430"/>
              <a:gd name="connsiteX3" fmla="*/ 5863904 w 5863904"/>
              <a:gd name="connsiteY3" fmla="*/ 2650921 h 2930430"/>
            </a:gdLst>
            <a:ahLst/>
            <a:cxnLst>
              <a:cxn ang="0">
                <a:pos x="connsiteX0" y="connsiteY0"/>
              </a:cxn>
              <a:cxn ang="0">
                <a:pos x="connsiteX1" y="connsiteY1"/>
              </a:cxn>
              <a:cxn ang="0">
                <a:pos x="connsiteX2" y="connsiteY2"/>
              </a:cxn>
              <a:cxn ang="0">
                <a:pos x="connsiteX3" y="connsiteY3"/>
              </a:cxn>
            </a:cxnLst>
            <a:rect l="l" t="t" r="r" b="b"/>
            <a:pathLst>
              <a:path w="5863904" h="2930430">
                <a:moveTo>
                  <a:pt x="0" y="0"/>
                </a:moveTo>
                <a:cubicBezTo>
                  <a:pt x="364921" y="776681"/>
                  <a:pt x="729842" y="1553362"/>
                  <a:pt x="1275126" y="2038525"/>
                </a:cubicBezTo>
                <a:cubicBezTo>
                  <a:pt x="1820410" y="2523688"/>
                  <a:pt x="2506910" y="2808914"/>
                  <a:pt x="3271706" y="2910980"/>
                </a:cubicBezTo>
                <a:cubicBezTo>
                  <a:pt x="4036502" y="3013046"/>
                  <a:pt x="5444455" y="2681681"/>
                  <a:pt x="5863904" y="2650921"/>
                </a:cubicBezTo>
              </a:path>
            </a:pathLst>
          </a:custGeom>
          <a:noFill/>
          <a:ln w="28575">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8170FC8-454F-FE44-9527-B8DDE0518DD2}"/>
              </a:ext>
            </a:extLst>
          </p:cNvPr>
          <p:cNvSpPr/>
          <p:nvPr/>
        </p:nvSpPr>
        <p:spPr>
          <a:xfrm>
            <a:off x="6867992" y="1384194"/>
            <a:ext cx="247135" cy="2471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EADAE67-6B3D-F146-A1E0-3AE8684A68CF}"/>
              </a:ext>
            </a:extLst>
          </p:cNvPr>
          <p:cNvSpPr/>
          <p:nvPr/>
        </p:nvSpPr>
        <p:spPr>
          <a:xfrm>
            <a:off x="6867992" y="1764431"/>
            <a:ext cx="247135" cy="2471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338E13E-CA41-3E46-89A9-7C895C478AC0}"/>
              </a:ext>
            </a:extLst>
          </p:cNvPr>
          <p:cNvSpPr/>
          <p:nvPr/>
        </p:nvSpPr>
        <p:spPr>
          <a:xfrm>
            <a:off x="6867992" y="2144668"/>
            <a:ext cx="247135" cy="2471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264AAEC-DE8D-7B40-BF6D-D93594727ED3}"/>
              </a:ext>
            </a:extLst>
          </p:cNvPr>
          <p:cNvSpPr txBox="1"/>
          <p:nvPr/>
        </p:nvSpPr>
        <p:spPr>
          <a:xfrm>
            <a:off x="7224978" y="1293727"/>
            <a:ext cx="819904" cy="369332"/>
          </a:xfrm>
          <a:prstGeom prst="rect">
            <a:avLst/>
          </a:prstGeom>
          <a:noFill/>
        </p:spPr>
        <p:txBody>
          <a:bodyPr wrap="none" rtlCol="0">
            <a:spAutoFit/>
          </a:bodyPr>
          <a:lstStyle/>
          <a:p>
            <a:r>
              <a:rPr lang="en-US" dirty="0"/>
              <a:t>Pumps</a:t>
            </a:r>
          </a:p>
        </p:txBody>
      </p:sp>
      <p:sp>
        <p:nvSpPr>
          <p:cNvPr id="55" name="TextBox 54">
            <a:extLst>
              <a:ext uri="{FF2B5EF4-FFF2-40B4-BE49-F238E27FC236}">
                <a16:creationId xmlns:a16="http://schemas.microsoft.com/office/drawing/2014/main" id="{0AECE691-3A29-CA41-B716-67F3BD07182F}"/>
              </a:ext>
            </a:extLst>
          </p:cNvPr>
          <p:cNvSpPr txBox="1"/>
          <p:nvPr/>
        </p:nvSpPr>
        <p:spPr>
          <a:xfrm>
            <a:off x="7224978" y="1685397"/>
            <a:ext cx="683200" cy="369332"/>
          </a:xfrm>
          <a:prstGeom prst="rect">
            <a:avLst/>
          </a:prstGeom>
          <a:noFill/>
        </p:spPr>
        <p:txBody>
          <a:bodyPr wrap="none" rtlCol="0">
            <a:spAutoFit/>
          </a:bodyPr>
          <a:lstStyle/>
          <a:p>
            <a:r>
              <a:rPr lang="en-US" dirty="0"/>
              <a:t>Pipes</a:t>
            </a:r>
          </a:p>
        </p:txBody>
      </p:sp>
      <p:sp>
        <p:nvSpPr>
          <p:cNvPr id="56" name="TextBox 55">
            <a:extLst>
              <a:ext uri="{FF2B5EF4-FFF2-40B4-BE49-F238E27FC236}">
                <a16:creationId xmlns:a16="http://schemas.microsoft.com/office/drawing/2014/main" id="{2E019D52-5B68-6940-A12D-17EE9842D709}"/>
              </a:ext>
            </a:extLst>
          </p:cNvPr>
          <p:cNvSpPr txBox="1"/>
          <p:nvPr/>
        </p:nvSpPr>
        <p:spPr>
          <a:xfrm>
            <a:off x="7233412" y="2083569"/>
            <a:ext cx="1355179" cy="369332"/>
          </a:xfrm>
          <a:prstGeom prst="rect">
            <a:avLst/>
          </a:prstGeom>
          <a:noFill/>
        </p:spPr>
        <p:txBody>
          <a:bodyPr wrap="none" rtlCol="0">
            <a:spAutoFit/>
          </a:bodyPr>
          <a:lstStyle/>
          <a:p>
            <a:r>
              <a:rPr lang="en-US" dirty="0"/>
              <a:t>Total System</a:t>
            </a:r>
          </a:p>
        </p:txBody>
      </p:sp>
    </p:spTree>
    <p:extLst>
      <p:ext uri="{BB962C8B-B14F-4D97-AF65-F5344CB8AC3E}">
        <p14:creationId xmlns:p14="http://schemas.microsoft.com/office/powerpoint/2010/main" val="281019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53578-AC2C-F246-8DAE-6FDE9D406DA9}"/>
              </a:ext>
            </a:extLst>
          </p:cNvPr>
          <p:cNvSpPr>
            <a:spLocks noGrp="1"/>
          </p:cNvSpPr>
          <p:nvPr>
            <p:ph type="title"/>
          </p:nvPr>
        </p:nvSpPr>
        <p:spPr>
          <a:xfrm>
            <a:off x="628650" y="113252"/>
            <a:ext cx="7886700" cy="607383"/>
          </a:xfrm>
        </p:spPr>
        <p:txBody>
          <a:bodyPr/>
          <a:lstStyle/>
          <a:p>
            <a:pPr algn="ctr"/>
            <a:r>
              <a:rPr lang="en-US" dirty="0"/>
              <a:t>Time Management</a:t>
            </a:r>
          </a:p>
        </p:txBody>
      </p:sp>
      <p:graphicFrame>
        <p:nvGraphicFramePr>
          <p:cNvPr id="4" name="Table 4">
            <a:extLst>
              <a:ext uri="{FF2B5EF4-FFF2-40B4-BE49-F238E27FC236}">
                <a16:creationId xmlns:a16="http://schemas.microsoft.com/office/drawing/2014/main" id="{84127B4C-95A1-402F-B225-F9A281E41056}"/>
              </a:ext>
            </a:extLst>
          </p:cNvPr>
          <p:cNvGraphicFramePr>
            <a:graphicFrameLocks noGrp="1"/>
          </p:cNvGraphicFramePr>
          <p:nvPr>
            <p:ph idx="1"/>
          </p:nvPr>
        </p:nvGraphicFramePr>
        <p:xfrm>
          <a:off x="628650" y="743420"/>
          <a:ext cx="4027240" cy="3613630"/>
        </p:xfrm>
        <a:graphic>
          <a:graphicData uri="http://schemas.openxmlformats.org/drawingml/2006/table">
            <a:tbl>
              <a:tblPr firstRow="1" bandRow="1">
                <a:tableStyleId>{5C22544A-7EE6-4342-B048-85BDC9FD1C3A}</a:tableStyleId>
              </a:tblPr>
              <a:tblGrid>
                <a:gridCol w="3175817">
                  <a:extLst>
                    <a:ext uri="{9D8B030D-6E8A-4147-A177-3AD203B41FA5}">
                      <a16:colId xmlns:a16="http://schemas.microsoft.com/office/drawing/2014/main" val="2790580346"/>
                    </a:ext>
                  </a:extLst>
                </a:gridCol>
                <a:gridCol w="851423">
                  <a:extLst>
                    <a:ext uri="{9D8B030D-6E8A-4147-A177-3AD203B41FA5}">
                      <a16:colId xmlns:a16="http://schemas.microsoft.com/office/drawing/2014/main" val="2253769360"/>
                    </a:ext>
                  </a:extLst>
                </a:gridCol>
              </a:tblGrid>
              <a:tr h="891540">
                <a:tc>
                  <a:txBody>
                    <a:bodyPr/>
                    <a:lstStyle/>
                    <a:p>
                      <a:pPr algn="ctr">
                        <a:lnSpc>
                          <a:spcPct val="250000"/>
                        </a:lnSpc>
                      </a:pPr>
                      <a:r>
                        <a:rPr lang="en-US" sz="1400" dirty="0"/>
                        <a:t>(Sub)Steps to Complete</a:t>
                      </a:r>
                    </a:p>
                  </a:txBody>
                  <a:tcPr marL="68580" marR="68580" marT="34290" marB="34290"/>
                </a:tc>
                <a:tc>
                  <a:txBody>
                    <a:bodyPr/>
                    <a:lstStyle/>
                    <a:p>
                      <a:pPr algn="ctr"/>
                      <a:r>
                        <a:rPr lang="en-US" sz="1400" dirty="0"/>
                        <a:t>Time Taken (man-hours)</a:t>
                      </a:r>
                    </a:p>
                  </a:txBody>
                  <a:tcPr marL="68580" marR="68580" marT="34290" marB="34290"/>
                </a:tc>
                <a:extLst>
                  <a:ext uri="{0D108BD9-81ED-4DB2-BD59-A6C34878D82A}">
                    <a16:rowId xmlns:a16="http://schemas.microsoft.com/office/drawing/2014/main" val="1563734732"/>
                  </a:ext>
                </a:extLst>
              </a:tr>
              <a:tr h="685800">
                <a:tc>
                  <a:txBody>
                    <a:bodyPr/>
                    <a:lstStyle/>
                    <a:p>
                      <a:pPr marL="0" indent="0">
                        <a:buNone/>
                      </a:pPr>
                      <a:r>
                        <a:rPr lang="en-US" sz="1400" dirty="0"/>
                        <a:t>1) Game Plan—responsibilities shouldn’t encroach on each other, but should allow for collaboration</a:t>
                      </a:r>
                    </a:p>
                  </a:txBody>
                  <a:tcPr marL="68580" marR="68580" marT="34290" marB="34290"/>
                </a:tc>
                <a:tc>
                  <a:txBody>
                    <a:bodyPr/>
                    <a:lstStyle/>
                    <a:p>
                      <a:pPr algn="r">
                        <a:lnSpc>
                          <a:spcPct val="200000"/>
                        </a:lnSpc>
                      </a:pPr>
                      <a:r>
                        <a:rPr lang="en-US" sz="1400" dirty="0"/>
                        <a:t>4.5</a:t>
                      </a:r>
                    </a:p>
                  </a:txBody>
                  <a:tcPr marL="68580" marR="68580" marT="34290" marB="34290"/>
                </a:tc>
                <a:extLst>
                  <a:ext uri="{0D108BD9-81ED-4DB2-BD59-A6C34878D82A}">
                    <a16:rowId xmlns:a16="http://schemas.microsoft.com/office/drawing/2014/main" val="2938075191"/>
                  </a:ext>
                </a:extLst>
              </a:tr>
              <a:tr h="297530">
                <a:tc>
                  <a:txBody>
                    <a:bodyPr/>
                    <a:lstStyle/>
                    <a:p>
                      <a:r>
                        <a:rPr lang="en-US" sz="1400" dirty="0"/>
                        <a:t>2) Two-dimensional plotting</a:t>
                      </a:r>
                    </a:p>
                  </a:txBody>
                  <a:tcPr marL="68580" marR="68580" marT="34290" marB="34290"/>
                </a:tc>
                <a:tc>
                  <a:txBody>
                    <a:bodyPr/>
                    <a:lstStyle/>
                    <a:p>
                      <a:pPr algn="r">
                        <a:lnSpc>
                          <a:spcPct val="100000"/>
                        </a:lnSpc>
                      </a:pPr>
                      <a:r>
                        <a:rPr lang="en-US" sz="1400" dirty="0"/>
                        <a:t>.5</a:t>
                      </a:r>
                    </a:p>
                  </a:txBody>
                  <a:tcPr marL="68580" marR="68580" marT="34290" marB="34290"/>
                </a:tc>
                <a:extLst>
                  <a:ext uri="{0D108BD9-81ED-4DB2-BD59-A6C34878D82A}">
                    <a16:rowId xmlns:a16="http://schemas.microsoft.com/office/drawing/2014/main" val="128075615"/>
                  </a:ext>
                </a:extLst>
              </a:tr>
              <a:tr h="297530">
                <a:tc>
                  <a:txBody>
                    <a:bodyPr/>
                    <a:lstStyle/>
                    <a:p>
                      <a:r>
                        <a:rPr lang="en-US" sz="1400" dirty="0"/>
                        <a:t>3) Excavation derivation</a:t>
                      </a:r>
                    </a:p>
                  </a:txBody>
                  <a:tcPr marL="68580" marR="68580" marT="34290" marB="34290"/>
                </a:tc>
                <a:tc>
                  <a:txBody>
                    <a:bodyPr/>
                    <a:lstStyle/>
                    <a:p>
                      <a:pPr algn="r">
                        <a:lnSpc>
                          <a:spcPct val="100000"/>
                        </a:lnSpc>
                      </a:pPr>
                      <a:r>
                        <a:rPr lang="en-US" sz="1400" dirty="0"/>
                        <a:t>3</a:t>
                      </a:r>
                    </a:p>
                  </a:txBody>
                  <a:tcPr marL="68580" marR="68580" marT="34290" marB="34290"/>
                </a:tc>
                <a:extLst>
                  <a:ext uri="{0D108BD9-81ED-4DB2-BD59-A6C34878D82A}">
                    <a16:rowId xmlns:a16="http://schemas.microsoft.com/office/drawing/2014/main" val="741964851"/>
                  </a:ext>
                </a:extLst>
              </a:tr>
              <a:tr h="297530">
                <a:tc>
                  <a:txBody>
                    <a:bodyPr/>
                    <a:lstStyle/>
                    <a:p>
                      <a:r>
                        <a:rPr lang="en-US" sz="1400" dirty="0"/>
                        <a:t>4) AFT Fathom familiarization</a:t>
                      </a:r>
                    </a:p>
                  </a:txBody>
                  <a:tcPr marL="68580" marR="68580" marT="34290" marB="34290"/>
                </a:tc>
                <a:tc>
                  <a:txBody>
                    <a:bodyPr/>
                    <a:lstStyle/>
                    <a:p>
                      <a:pPr algn="r">
                        <a:lnSpc>
                          <a:spcPct val="100000"/>
                        </a:lnSpc>
                      </a:pPr>
                      <a:r>
                        <a:rPr lang="en-US" sz="1400" dirty="0"/>
                        <a:t>2</a:t>
                      </a:r>
                    </a:p>
                  </a:txBody>
                  <a:tcPr marL="68580" marR="68580" marT="34290" marB="34290"/>
                </a:tc>
                <a:extLst>
                  <a:ext uri="{0D108BD9-81ED-4DB2-BD59-A6C34878D82A}">
                    <a16:rowId xmlns:a16="http://schemas.microsoft.com/office/drawing/2014/main" val="1330393504"/>
                  </a:ext>
                </a:extLst>
              </a:tr>
              <a:tr h="297530">
                <a:tc>
                  <a:txBody>
                    <a:bodyPr/>
                    <a:lstStyle/>
                    <a:p>
                      <a:r>
                        <a:rPr lang="en-US" sz="1400" dirty="0"/>
                        <a:t>5) Foundation derivation</a:t>
                      </a:r>
                    </a:p>
                  </a:txBody>
                  <a:tcPr marL="68580" marR="68580" marT="34290" marB="34290"/>
                </a:tc>
                <a:tc>
                  <a:txBody>
                    <a:bodyPr/>
                    <a:lstStyle/>
                    <a:p>
                      <a:pPr algn="r">
                        <a:lnSpc>
                          <a:spcPct val="100000"/>
                        </a:lnSpc>
                      </a:pPr>
                      <a:r>
                        <a:rPr lang="en-US" sz="1400" dirty="0"/>
                        <a:t>4</a:t>
                      </a:r>
                    </a:p>
                  </a:txBody>
                  <a:tcPr marL="68580" marR="68580" marT="34290" marB="34290"/>
                </a:tc>
                <a:extLst>
                  <a:ext uri="{0D108BD9-81ED-4DB2-BD59-A6C34878D82A}">
                    <a16:rowId xmlns:a16="http://schemas.microsoft.com/office/drawing/2014/main" val="4041393402"/>
                  </a:ext>
                </a:extLst>
              </a:tr>
              <a:tr h="480060">
                <a:tc>
                  <a:txBody>
                    <a:bodyPr/>
                    <a:lstStyle/>
                    <a:p>
                      <a:r>
                        <a:rPr lang="en-US" sz="1400" dirty="0"/>
                        <a:t>6) Initial code—pipeline plot, excavation volumes</a:t>
                      </a:r>
                    </a:p>
                  </a:txBody>
                  <a:tcPr marL="68580" marR="68580" marT="34290" marB="34290"/>
                </a:tc>
                <a:tc>
                  <a:txBody>
                    <a:bodyPr/>
                    <a:lstStyle/>
                    <a:p>
                      <a:pPr algn="r">
                        <a:lnSpc>
                          <a:spcPct val="100000"/>
                        </a:lnSpc>
                      </a:pPr>
                      <a:r>
                        <a:rPr lang="en-US" sz="1400" dirty="0"/>
                        <a:t>3</a:t>
                      </a:r>
                    </a:p>
                  </a:txBody>
                  <a:tcPr marL="68580" marR="68580" marT="34290" marB="34290"/>
                </a:tc>
                <a:extLst>
                  <a:ext uri="{0D108BD9-81ED-4DB2-BD59-A6C34878D82A}">
                    <a16:rowId xmlns:a16="http://schemas.microsoft.com/office/drawing/2014/main" val="4238190615"/>
                  </a:ext>
                </a:extLst>
              </a:tr>
              <a:tr h="297530">
                <a:tc>
                  <a:txBody>
                    <a:bodyPr/>
                    <a:lstStyle/>
                    <a:p>
                      <a:r>
                        <a:rPr lang="en-US" sz="1400" dirty="0"/>
                        <a:t>7) AFT Fathom simulation, junctions 4 - 12</a:t>
                      </a:r>
                    </a:p>
                  </a:txBody>
                  <a:tcPr marL="68580" marR="68580" marT="34290" marB="34290"/>
                </a:tc>
                <a:tc>
                  <a:txBody>
                    <a:bodyPr/>
                    <a:lstStyle/>
                    <a:p>
                      <a:pPr algn="r">
                        <a:lnSpc>
                          <a:spcPct val="100000"/>
                        </a:lnSpc>
                      </a:pPr>
                      <a:r>
                        <a:rPr lang="en-US" sz="1400" dirty="0"/>
                        <a:t>1.5</a:t>
                      </a:r>
                    </a:p>
                  </a:txBody>
                  <a:tcPr marL="68580" marR="68580" marT="34290" marB="34290"/>
                </a:tc>
                <a:extLst>
                  <a:ext uri="{0D108BD9-81ED-4DB2-BD59-A6C34878D82A}">
                    <a16:rowId xmlns:a16="http://schemas.microsoft.com/office/drawing/2014/main" val="1054368810"/>
                  </a:ext>
                </a:extLst>
              </a:tr>
            </a:tbl>
          </a:graphicData>
        </a:graphic>
      </p:graphicFrame>
      <p:graphicFrame>
        <p:nvGraphicFramePr>
          <p:cNvPr id="6" name="Table 4">
            <a:extLst>
              <a:ext uri="{FF2B5EF4-FFF2-40B4-BE49-F238E27FC236}">
                <a16:creationId xmlns:a16="http://schemas.microsoft.com/office/drawing/2014/main" id="{8AEA5516-8C3C-4517-80F9-73B4EEE09F72}"/>
              </a:ext>
            </a:extLst>
          </p:cNvPr>
          <p:cNvGraphicFramePr>
            <a:graphicFrameLocks/>
          </p:cNvGraphicFramePr>
          <p:nvPr/>
        </p:nvGraphicFramePr>
        <p:xfrm>
          <a:off x="4655890" y="743420"/>
          <a:ext cx="4027240" cy="3613630"/>
        </p:xfrm>
        <a:graphic>
          <a:graphicData uri="http://schemas.openxmlformats.org/drawingml/2006/table">
            <a:tbl>
              <a:tblPr firstRow="1" bandRow="1">
                <a:tableStyleId>{5C22544A-7EE6-4342-B048-85BDC9FD1C3A}</a:tableStyleId>
              </a:tblPr>
              <a:tblGrid>
                <a:gridCol w="3175817">
                  <a:extLst>
                    <a:ext uri="{9D8B030D-6E8A-4147-A177-3AD203B41FA5}">
                      <a16:colId xmlns:a16="http://schemas.microsoft.com/office/drawing/2014/main" val="2790580346"/>
                    </a:ext>
                  </a:extLst>
                </a:gridCol>
                <a:gridCol w="851423">
                  <a:extLst>
                    <a:ext uri="{9D8B030D-6E8A-4147-A177-3AD203B41FA5}">
                      <a16:colId xmlns:a16="http://schemas.microsoft.com/office/drawing/2014/main" val="2253769360"/>
                    </a:ext>
                  </a:extLst>
                </a:gridCol>
              </a:tblGrid>
              <a:tr h="891540">
                <a:tc>
                  <a:txBody>
                    <a:bodyPr/>
                    <a:lstStyle/>
                    <a:p>
                      <a:pPr algn="ctr">
                        <a:lnSpc>
                          <a:spcPct val="250000"/>
                        </a:lnSpc>
                      </a:pPr>
                      <a:r>
                        <a:rPr lang="en-US" sz="1400" dirty="0"/>
                        <a:t>(Sub)Steps to Complete</a:t>
                      </a:r>
                    </a:p>
                  </a:txBody>
                  <a:tcPr marL="68580" marR="68580" marT="34290" marB="34290"/>
                </a:tc>
                <a:tc>
                  <a:txBody>
                    <a:bodyPr/>
                    <a:lstStyle/>
                    <a:p>
                      <a:pPr algn="ctr"/>
                      <a:r>
                        <a:rPr lang="en-US" sz="1400" dirty="0"/>
                        <a:t>Time Taken (man-hours)</a:t>
                      </a:r>
                    </a:p>
                  </a:txBody>
                  <a:tcPr marL="68580" marR="68580" marT="34290" marB="34290"/>
                </a:tc>
                <a:extLst>
                  <a:ext uri="{0D108BD9-81ED-4DB2-BD59-A6C34878D82A}">
                    <a16:rowId xmlns:a16="http://schemas.microsoft.com/office/drawing/2014/main" val="1563734732"/>
                  </a:ext>
                </a:extLst>
              </a:tr>
              <a:tr h="685800">
                <a:tc>
                  <a:txBody>
                    <a:bodyPr/>
                    <a:lstStyle/>
                    <a:p>
                      <a:pPr marL="0" indent="0">
                        <a:buNone/>
                      </a:pPr>
                      <a:r>
                        <a:rPr lang="en-US" sz="1400" dirty="0"/>
                        <a:t>8) Appending code with maximum pressures for each pipe section based on pump location</a:t>
                      </a:r>
                    </a:p>
                  </a:txBody>
                  <a:tcPr marL="68580" marR="68580" marT="34290" marB="34290"/>
                </a:tc>
                <a:tc>
                  <a:txBody>
                    <a:bodyPr/>
                    <a:lstStyle/>
                    <a:p>
                      <a:pPr algn="r">
                        <a:lnSpc>
                          <a:spcPct val="200000"/>
                        </a:lnSpc>
                      </a:pPr>
                      <a:r>
                        <a:rPr lang="en-US" sz="1400" dirty="0"/>
                        <a:t>1</a:t>
                      </a:r>
                    </a:p>
                  </a:txBody>
                  <a:tcPr marL="68580" marR="68580" marT="34290" marB="34290"/>
                </a:tc>
                <a:extLst>
                  <a:ext uri="{0D108BD9-81ED-4DB2-BD59-A6C34878D82A}">
                    <a16:rowId xmlns:a16="http://schemas.microsoft.com/office/drawing/2014/main" val="2938075191"/>
                  </a:ext>
                </a:extLst>
              </a:tr>
              <a:tr h="297530">
                <a:tc>
                  <a:txBody>
                    <a:bodyPr/>
                    <a:lstStyle/>
                    <a:p>
                      <a:r>
                        <a:rPr lang="en-US" sz="1400" dirty="0"/>
                        <a:t>9) Iterative foundation calculations</a:t>
                      </a:r>
                    </a:p>
                  </a:txBody>
                  <a:tcPr marL="68580" marR="68580" marT="34290" marB="34290"/>
                </a:tc>
                <a:tc>
                  <a:txBody>
                    <a:bodyPr/>
                    <a:lstStyle/>
                    <a:p>
                      <a:pPr algn="r">
                        <a:lnSpc>
                          <a:spcPct val="100000"/>
                        </a:lnSpc>
                      </a:pPr>
                      <a:r>
                        <a:rPr lang="en-US" sz="1400" dirty="0"/>
                        <a:t>3.5</a:t>
                      </a:r>
                    </a:p>
                  </a:txBody>
                  <a:tcPr marL="68580" marR="68580" marT="34290" marB="34290"/>
                </a:tc>
                <a:extLst>
                  <a:ext uri="{0D108BD9-81ED-4DB2-BD59-A6C34878D82A}">
                    <a16:rowId xmlns:a16="http://schemas.microsoft.com/office/drawing/2014/main" val="128075615"/>
                  </a:ext>
                </a:extLst>
              </a:tr>
              <a:tr h="297530">
                <a:tc>
                  <a:txBody>
                    <a:bodyPr/>
                    <a:lstStyle/>
                    <a:p>
                      <a:r>
                        <a:rPr lang="en-US" sz="1400" dirty="0"/>
                        <a:t>10) Pipeline pressure checks (and code)</a:t>
                      </a:r>
                    </a:p>
                  </a:txBody>
                  <a:tcPr marL="68580" marR="68580" marT="34290" marB="34290"/>
                </a:tc>
                <a:tc>
                  <a:txBody>
                    <a:bodyPr/>
                    <a:lstStyle/>
                    <a:p>
                      <a:pPr algn="r">
                        <a:lnSpc>
                          <a:spcPct val="100000"/>
                        </a:lnSpc>
                      </a:pPr>
                      <a:r>
                        <a:rPr lang="en-US" sz="1400" dirty="0"/>
                        <a:t>6</a:t>
                      </a:r>
                    </a:p>
                  </a:txBody>
                  <a:tcPr marL="68580" marR="68580" marT="34290" marB="34290"/>
                </a:tc>
                <a:extLst>
                  <a:ext uri="{0D108BD9-81ED-4DB2-BD59-A6C34878D82A}">
                    <a16:rowId xmlns:a16="http://schemas.microsoft.com/office/drawing/2014/main" val="741964851"/>
                  </a:ext>
                </a:extLst>
              </a:tr>
              <a:tr h="297530">
                <a:tc>
                  <a:txBody>
                    <a:bodyPr/>
                    <a:lstStyle/>
                    <a:p>
                      <a:r>
                        <a:rPr lang="en-US" sz="1400" dirty="0"/>
                        <a:t>11) Final Calculations/verifications</a:t>
                      </a:r>
                    </a:p>
                  </a:txBody>
                  <a:tcPr marL="68580" marR="68580" marT="34290" marB="34290"/>
                </a:tc>
                <a:tc>
                  <a:txBody>
                    <a:bodyPr/>
                    <a:lstStyle/>
                    <a:p>
                      <a:pPr algn="r">
                        <a:lnSpc>
                          <a:spcPct val="100000"/>
                        </a:lnSpc>
                      </a:pPr>
                      <a:r>
                        <a:rPr lang="en-US" sz="1400" dirty="0"/>
                        <a:t>10</a:t>
                      </a:r>
                    </a:p>
                  </a:txBody>
                  <a:tcPr marL="68580" marR="68580" marT="34290" marB="34290"/>
                </a:tc>
                <a:extLst>
                  <a:ext uri="{0D108BD9-81ED-4DB2-BD59-A6C34878D82A}">
                    <a16:rowId xmlns:a16="http://schemas.microsoft.com/office/drawing/2014/main" val="1330393504"/>
                  </a:ext>
                </a:extLst>
              </a:tr>
              <a:tr h="297530">
                <a:tc>
                  <a:txBody>
                    <a:bodyPr/>
                    <a:lstStyle/>
                    <a:p>
                      <a:r>
                        <a:rPr lang="en-US" sz="1400" dirty="0"/>
                        <a:t>12) ZBE Adaptation/Risks/Modularization</a:t>
                      </a:r>
                    </a:p>
                  </a:txBody>
                  <a:tcPr marL="68580" marR="68580" marT="34290" marB="34290"/>
                </a:tc>
                <a:tc>
                  <a:txBody>
                    <a:bodyPr/>
                    <a:lstStyle/>
                    <a:p>
                      <a:pPr algn="r">
                        <a:lnSpc>
                          <a:spcPct val="100000"/>
                        </a:lnSpc>
                      </a:pPr>
                      <a:r>
                        <a:rPr lang="en-US" sz="1400" dirty="0"/>
                        <a:t>12</a:t>
                      </a:r>
                    </a:p>
                  </a:txBody>
                  <a:tcPr marL="68580" marR="68580" marT="34290" marB="34290"/>
                </a:tc>
                <a:extLst>
                  <a:ext uri="{0D108BD9-81ED-4DB2-BD59-A6C34878D82A}">
                    <a16:rowId xmlns:a16="http://schemas.microsoft.com/office/drawing/2014/main" val="4041393402"/>
                  </a:ext>
                </a:extLst>
              </a:tr>
              <a:tr h="480060">
                <a:tc>
                  <a:txBody>
                    <a:bodyPr/>
                    <a:lstStyle/>
                    <a:p>
                      <a:r>
                        <a:rPr lang="en-US" sz="1400" dirty="0"/>
                        <a:t>13) Innovation concept—brainstorm and discussion</a:t>
                      </a:r>
                    </a:p>
                  </a:txBody>
                  <a:tcPr marL="68580" marR="68580" marT="34290" marB="34290"/>
                </a:tc>
                <a:tc>
                  <a:txBody>
                    <a:bodyPr/>
                    <a:lstStyle/>
                    <a:p>
                      <a:pPr algn="r">
                        <a:lnSpc>
                          <a:spcPct val="100000"/>
                        </a:lnSpc>
                      </a:pPr>
                      <a:r>
                        <a:rPr lang="en-US" sz="1400" dirty="0"/>
                        <a:t>3</a:t>
                      </a:r>
                    </a:p>
                  </a:txBody>
                  <a:tcPr marL="68580" marR="68580" marT="34290" marB="34290"/>
                </a:tc>
                <a:extLst>
                  <a:ext uri="{0D108BD9-81ED-4DB2-BD59-A6C34878D82A}">
                    <a16:rowId xmlns:a16="http://schemas.microsoft.com/office/drawing/2014/main" val="4238190615"/>
                  </a:ext>
                </a:extLst>
              </a:tr>
              <a:tr h="297530">
                <a:tc>
                  <a:txBody>
                    <a:bodyPr/>
                    <a:lstStyle/>
                    <a:p>
                      <a:r>
                        <a:rPr lang="en-US" sz="1400" dirty="0"/>
                        <a:t>14) Narrative drafts and finalization</a:t>
                      </a:r>
                    </a:p>
                  </a:txBody>
                  <a:tcPr marL="68580" marR="68580" marT="34290" marB="34290"/>
                </a:tc>
                <a:tc>
                  <a:txBody>
                    <a:bodyPr/>
                    <a:lstStyle/>
                    <a:p>
                      <a:pPr algn="r">
                        <a:lnSpc>
                          <a:spcPct val="100000"/>
                        </a:lnSpc>
                      </a:pPr>
                      <a:r>
                        <a:rPr lang="en-US" sz="1400" dirty="0"/>
                        <a:t>9</a:t>
                      </a:r>
                    </a:p>
                  </a:txBody>
                  <a:tcPr marL="68580" marR="68580" marT="34290" marB="34290"/>
                </a:tc>
                <a:extLst>
                  <a:ext uri="{0D108BD9-81ED-4DB2-BD59-A6C34878D82A}">
                    <a16:rowId xmlns:a16="http://schemas.microsoft.com/office/drawing/2014/main" val="1054368810"/>
                  </a:ext>
                </a:extLst>
              </a:tr>
            </a:tbl>
          </a:graphicData>
        </a:graphic>
      </p:graphicFrame>
      <p:sp>
        <p:nvSpPr>
          <p:cNvPr id="7" name="TextBox 6">
            <a:extLst>
              <a:ext uri="{FF2B5EF4-FFF2-40B4-BE49-F238E27FC236}">
                <a16:creationId xmlns:a16="http://schemas.microsoft.com/office/drawing/2014/main" id="{A4F86111-C7E0-46EF-9324-34C8BEE5EA50}"/>
              </a:ext>
            </a:extLst>
          </p:cNvPr>
          <p:cNvSpPr txBox="1"/>
          <p:nvPr/>
        </p:nvSpPr>
        <p:spPr>
          <a:xfrm>
            <a:off x="3662853" y="4400081"/>
            <a:ext cx="2041264" cy="461665"/>
          </a:xfrm>
          <a:prstGeom prst="rect">
            <a:avLst/>
          </a:prstGeom>
          <a:noFill/>
          <a:ln w="19050">
            <a:solidFill>
              <a:srgbClr val="FF0000"/>
            </a:solidFill>
          </a:ln>
        </p:spPr>
        <p:txBody>
          <a:bodyPr wrap="none" rtlCol="0">
            <a:spAutoFit/>
          </a:bodyPr>
          <a:lstStyle/>
          <a:p>
            <a:r>
              <a:rPr lang="en-US" sz="2400" dirty="0"/>
              <a:t>Total: </a:t>
            </a:r>
            <a:r>
              <a:rPr lang="en-US" sz="2400" b="1" dirty="0"/>
              <a:t>63 hours</a:t>
            </a:r>
          </a:p>
        </p:txBody>
      </p:sp>
    </p:spTree>
    <p:extLst>
      <p:ext uri="{BB962C8B-B14F-4D97-AF65-F5344CB8AC3E}">
        <p14:creationId xmlns:p14="http://schemas.microsoft.com/office/powerpoint/2010/main" val="406993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562A0-1726-074A-962A-BCD7FC1A442A}"/>
              </a:ext>
            </a:extLst>
          </p:cNvPr>
          <p:cNvSpPr>
            <a:spLocks noGrp="1"/>
          </p:cNvSpPr>
          <p:nvPr>
            <p:ph type="title"/>
          </p:nvPr>
        </p:nvSpPr>
        <p:spPr/>
        <p:txBody>
          <a:bodyPr/>
          <a:lstStyle/>
          <a:p>
            <a:pPr algn="ctr"/>
            <a:r>
              <a:rPr lang="en-US" dirty="0"/>
              <a:t>Calculations</a:t>
            </a:r>
          </a:p>
        </p:txBody>
      </p:sp>
      <p:pic>
        <p:nvPicPr>
          <p:cNvPr id="13" name="Picture 12">
            <a:extLst>
              <a:ext uri="{FF2B5EF4-FFF2-40B4-BE49-F238E27FC236}">
                <a16:creationId xmlns:a16="http://schemas.microsoft.com/office/drawing/2014/main" id="{B54FA688-BD4A-450E-B405-4222BAF91E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253" y="2930532"/>
            <a:ext cx="4865779" cy="1743370"/>
          </a:xfrm>
          <a:prstGeom prst="rect">
            <a:avLst/>
          </a:prstGeom>
        </p:spPr>
      </p:pic>
      <p:pic>
        <p:nvPicPr>
          <p:cNvPr id="15" name="Picture 14">
            <a:extLst>
              <a:ext uri="{FF2B5EF4-FFF2-40B4-BE49-F238E27FC236}">
                <a16:creationId xmlns:a16="http://schemas.microsoft.com/office/drawing/2014/main" id="{9F7F8456-59A6-413F-9E8B-9A7EE5AD0F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0032" y="2810427"/>
            <a:ext cx="3253685" cy="1863475"/>
          </a:xfrm>
          <a:prstGeom prst="rect">
            <a:avLst/>
          </a:prstGeom>
        </p:spPr>
      </p:pic>
      <p:pic>
        <p:nvPicPr>
          <p:cNvPr id="19" name="Picture 18">
            <a:extLst>
              <a:ext uri="{FF2B5EF4-FFF2-40B4-BE49-F238E27FC236}">
                <a16:creationId xmlns:a16="http://schemas.microsoft.com/office/drawing/2014/main" id="{A3859470-571E-4C64-800B-0140E89CF0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1800" y="1058998"/>
            <a:ext cx="2865458" cy="1935708"/>
          </a:xfrm>
          <a:prstGeom prst="rect">
            <a:avLst/>
          </a:prstGeom>
        </p:spPr>
      </p:pic>
    </p:spTree>
    <p:extLst>
      <p:ext uri="{BB962C8B-B14F-4D97-AF65-F5344CB8AC3E}">
        <p14:creationId xmlns:p14="http://schemas.microsoft.com/office/powerpoint/2010/main" val="689369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9ED8-DD87-2140-BEC3-643896B25143}"/>
              </a:ext>
            </a:extLst>
          </p:cNvPr>
          <p:cNvSpPr>
            <a:spLocks noGrp="1"/>
          </p:cNvSpPr>
          <p:nvPr>
            <p:ph type="title"/>
          </p:nvPr>
        </p:nvSpPr>
        <p:spPr/>
        <p:txBody>
          <a:bodyPr/>
          <a:lstStyle/>
          <a:p>
            <a:pPr algn="ctr"/>
            <a:r>
              <a:rPr lang="en-US" dirty="0"/>
              <a:t>Zero-Based Execution</a:t>
            </a:r>
          </a:p>
        </p:txBody>
      </p:sp>
      <p:pic>
        <p:nvPicPr>
          <p:cNvPr id="6" name="Picture 5">
            <a:extLst>
              <a:ext uri="{FF2B5EF4-FFF2-40B4-BE49-F238E27FC236}">
                <a16:creationId xmlns:a16="http://schemas.microsoft.com/office/drawing/2014/main" id="{089BB6C8-7134-4777-BA60-359C97A8BD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7127" y="2706796"/>
            <a:ext cx="3135330" cy="2162861"/>
          </a:xfrm>
          <a:prstGeom prst="rect">
            <a:avLst/>
          </a:prstGeom>
        </p:spPr>
      </p:pic>
      <p:pic>
        <p:nvPicPr>
          <p:cNvPr id="7" name="Picture 6">
            <a:extLst>
              <a:ext uri="{FF2B5EF4-FFF2-40B4-BE49-F238E27FC236}">
                <a16:creationId xmlns:a16="http://schemas.microsoft.com/office/drawing/2014/main" id="{5B7FDE87-0F94-4F91-AFA4-DAA7709B06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737" y="3413348"/>
            <a:ext cx="3562415" cy="1456309"/>
          </a:xfrm>
          <a:prstGeom prst="rect">
            <a:avLst/>
          </a:prstGeom>
        </p:spPr>
      </p:pic>
      <p:pic>
        <p:nvPicPr>
          <p:cNvPr id="8" name="Picture 7">
            <a:extLst>
              <a:ext uri="{FF2B5EF4-FFF2-40B4-BE49-F238E27FC236}">
                <a16:creationId xmlns:a16="http://schemas.microsoft.com/office/drawing/2014/main" id="{417E6C1D-EA7C-4714-9657-8E0E0B141F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737" y="1028891"/>
            <a:ext cx="6086213" cy="2318224"/>
          </a:xfrm>
          <a:prstGeom prst="rect">
            <a:avLst/>
          </a:prstGeom>
        </p:spPr>
      </p:pic>
    </p:spTree>
    <p:extLst>
      <p:ext uri="{BB962C8B-B14F-4D97-AF65-F5344CB8AC3E}">
        <p14:creationId xmlns:p14="http://schemas.microsoft.com/office/powerpoint/2010/main" val="224661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DED21-DF87-624A-9DFC-CF2538DE2303}"/>
              </a:ext>
            </a:extLst>
          </p:cNvPr>
          <p:cNvSpPr>
            <a:spLocks noGrp="1"/>
          </p:cNvSpPr>
          <p:nvPr>
            <p:ph type="title"/>
          </p:nvPr>
        </p:nvSpPr>
        <p:spPr/>
        <p:txBody>
          <a:bodyPr/>
          <a:lstStyle/>
          <a:p>
            <a:pPr algn="ctr"/>
            <a:r>
              <a:rPr lang="en-US" dirty="0"/>
              <a:t>Constructability</a:t>
            </a:r>
          </a:p>
        </p:txBody>
      </p:sp>
      <p:pic>
        <p:nvPicPr>
          <p:cNvPr id="7" name="Picture 6">
            <a:extLst>
              <a:ext uri="{FF2B5EF4-FFF2-40B4-BE49-F238E27FC236}">
                <a16:creationId xmlns:a16="http://schemas.microsoft.com/office/drawing/2014/main" id="{8B3D23B4-512A-4022-919A-3AD8994A7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548" y="1268017"/>
            <a:ext cx="6830905" cy="3633734"/>
          </a:xfrm>
          <a:prstGeom prst="rect">
            <a:avLst/>
          </a:prstGeom>
        </p:spPr>
      </p:pic>
    </p:spTree>
    <p:extLst>
      <p:ext uri="{BB962C8B-B14F-4D97-AF65-F5344CB8AC3E}">
        <p14:creationId xmlns:p14="http://schemas.microsoft.com/office/powerpoint/2010/main" val="1544625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7EFFF2F-ED12-436F-AF74-02E7E2FD6F6D}"/>
              </a:ext>
            </a:extLst>
          </p:cNvPr>
          <p:cNvSpPr txBox="1"/>
          <p:nvPr/>
        </p:nvSpPr>
        <p:spPr>
          <a:xfrm>
            <a:off x="2078708" y="1377967"/>
            <a:ext cx="1212191" cy="323165"/>
          </a:xfrm>
          <a:prstGeom prst="rect">
            <a:avLst/>
          </a:prstGeom>
          <a:noFill/>
        </p:spPr>
        <p:txBody>
          <a:bodyPr wrap="none" rtlCol="0">
            <a:spAutoFit/>
          </a:bodyPr>
          <a:lstStyle/>
          <a:p>
            <a:r>
              <a:rPr lang="en-US" sz="1500" b="1" dirty="0"/>
              <a:t>Joseph Amar</a:t>
            </a:r>
          </a:p>
        </p:txBody>
      </p:sp>
      <p:sp>
        <p:nvSpPr>
          <p:cNvPr id="7" name="TextBox 6">
            <a:extLst>
              <a:ext uri="{FF2B5EF4-FFF2-40B4-BE49-F238E27FC236}">
                <a16:creationId xmlns:a16="http://schemas.microsoft.com/office/drawing/2014/main" id="{19A29660-1AB3-41B3-9DCC-9FDE83D8BC8E}"/>
              </a:ext>
            </a:extLst>
          </p:cNvPr>
          <p:cNvSpPr txBox="1"/>
          <p:nvPr/>
        </p:nvSpPr>
        <p:spPr>
          <a:xfrm>
            <a:off x="5908971" y="1379671"/>
            <a:ext cx="1087927" cy="323165"/>
          </a:xfrm>
          <a:prstGeom prst="rect">
            <a:avLst/>
          </a:prstGeom>
          <a:noFill/>
        </p:spPr>
        <p:txBody>
          <a:bodyPr wrap="none" rtlCol="0">
            <a:spAutoFit/>
          </a:bodyPr>
          <a:lstStyle/>
          <a:p>
            <a:r>
              <a:rPr lang="en-US" sz="1500" b="1" dirty="0"/>
              <a:t>Saul </a:t>
            </a:r>
            <a:r>
              <a:rPr lang="en-US" sz="1500" b="1" dirty="0" err="1"/>
              <a:t>Pizano</a:t>
            </a:r>
            <a:endParaRPr lang="en-US" sz="1500" b="1" dirty="0"/>
          </a:p>
        </p:txBody>
      </p:sp>
      <p:sp>
        <p:nvSpPr>
          <p:cNvPr id="8" name="TextBox 7">
            <a:extLst>
              <a:ext uri="{FF2B5EF4-FFF2-40B4-BE49-F238E27FC236}">
                <a16:creationId xmlns:a16="http://schemas.microsoft.com/office/drawing/2014/main" id="{2B230817-E74B-4378-B3FE-08F88D75AB15}"/>
              </a:ext>
            </a:extLst>
          </p:cNvPr>
          <p:cNvSpPr txBox="1"/>
          <p:nvPr/>
        </p:nvSpPr>
        <p:spPr>
          <a:xfrm>
            <a:off x="3907678" y="1377967"/>
            <a:ext cx="1411412" cy="323165"/>
          </a:xfrm>
          <a:prstGeom prst="rect">
            <a:avLst/>
          </a:prstGeom>
          <a:noFill/>
        </p:spPr>
        <p:txBody>
          <a:bodyPr wrap="none" rtlCol="0">
            <a:spAutoFit/>
          </a:bodyPr>
          <a:lstStyle/>
          <a:p>
            <a:r>
              <a:rPr lang="en-US" sz="1500" b="1" dirty="0"/>
              <a:t>Zach McBurney</a:t>
            </a:r>
          </a:p>
        </p:txBody>
      </p:sp>
      <p:cxnSp>
        <p:nvCxnSpPr>
          <p:cNvPr id="9" name="Straight Connector 8">
            <a:extLst>
              <a:ext uri="{FF2B5EF4-FFF2-40B4-BE49-F238E27FC236}">
                <a16:creationId xmlns:a16="http://schemas.microsoft.com/office/drawing/2014/main" id="{0F270120-AB40-42CD-AA84-7E9F0E0B1C3F}"/>
              </a:ext>
            </a:extLst>
          </p:cNvPr>
          <p:cNvCxnSpPr/>
          <p:nvPr/>
        </p:nvCxnSpPr>
        <p:spPr>
          <a:xfrm>
            <a:off x="5572458" y="1480779"/>
            <a:ext cx="0" cy="20133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D1E86F-0D67-4217-A75A-75A480F88AB5}"/>
              </a:ext>
            </a:extLst>
          </p:cNvPr>
          <p:cNvCxnSpPr/>
          <p:nvPr/>
        </p:nvCxnSpPr>
        <p:spPr>
          <a:xfrm>
            <a:off x="3383980" y="1480778"/>
            <a:ext cx="0" cy="20133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9883EFB-1777-45CB-9A57-3686C61B702F}"/>
              </a:ext>
            </a:extLst>
          </p:cNvPr>
          <p:cNvCxnSpPr>
            <a:cxnSpLocks/>
          </p:cNvCxnSpPr>
          <p:nvPr/>
        </p:nvCxnSpPr>
        <p:spPr>
          <a:xfrm>
            <a:off x="1785877" y="1727204"/>
            <a:ext cx="56048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C6FEB7F-B45E-4931-A248-BE74EDF20CBD}"/>
              </a:ext>
            </a:extLst>
          </p:cNvPr>
          <p:cNvSpPr txBox="1"/>
          <p:nvPr/>
        </p:nvSpPr>
        <p:spPr>
          <a:xfrm>
            <a:off x="1600200" y="1809750"/>
            <a:ext cx="1592840" cy="1708160"/>
          </a:xfrm>
          <a:prstGeom prst="rect">
            <a:avLst/>
          </a:prstGeom>
          <a:noFill/>
        </p:spPr>
        <p:txBody>
          <a:bodyPr wrap="square" rtlCol="0">
            <a:spAutoFit/>
          </a:bodyPr>
          <a:lstStyle/>
          <a:p>
            <a:pPr marL="214313" indent="-214313">
              <a:buFont typeface="Arial" panose="020B0604020202020204" pitchFamily="34" charset="0"/>
              <a:buChar char="•"/>
            </a:pPr>
            <a:r>
              <a:rPr lang="en-US" sz="1500" dirty="0"/>
              <a:t>Design Lead</a:t>
            </a:r>
          </a:p>
          <a:p>
            <a:endParaRPr lang="en-US" sz="1500" dirty="0"/>
          </a:p>
          <a:p>
            <a:pPr marL="214313" indent="-214313">
              <a:buFont typeface="Arial" panose="020B0604020202020204" pitchFamily="34" charset="0"/>
              <a:buChar char="•"/>
            </a:pPr>
            <a:r>
              <a:rPr lang="en-US" sz="1500" dirty="0"/>
              <a:t>Programmer (at least he tries)</a:t>
            </a:r>
          </a:p>
          <a:p>
            <a:endParaRPr lang="en-US" sz="1500" dirty="0"/>
          </a:p>
          <a:p>
            <a:pPr marL="214313" indent="-214313">
              <a:buFont typeface="Arial" panose="020B0604020202020204" pitchFamily="34" charset="0"/>
              <a:buChar char="•"/>
            </a:pPr>
            <a:r>
              <a:rPr lang="en-US" sz="1500" dirty="0"/>
              <a:t>Innovation</a:t>
            </a:r>
          </a:p>
        </p:txBody>
      </p:sp>
      <p:sp>
        <p:nvSpPr>
          <p:cNvPr id="15" name="TextBox 14">
            <a:extLst>
              <a:ext uri="{FF2B5EF4-FFF2-40B4-BE49-F238E27FC236}">
                <a16:creationId xmlns:a16="http://schemas.microsoft.com/office/drawing/2014/main" id="{65156264-7BE4-4F9C-AC12-66FD11EDF5A7}"/>
              </a:ext>
            </a:extLst>
          </p:cNvPr>
          <p:cNvSpPr txBox="1"/>
          <p:nvPr/>
        </p:nvSpPr>
        <p:spPr>
          <a:xfrm>
            <a:off x="3611672" y="1809750"/>
            <a:ext cx="1828517" cy="1708160"/>
          </a:xfrm>
          <a:prstGeom prst="rect">
            <a:avLst/>
          </a:prstGeom>
          <a:noFill/>
        </p:spPr>
        <p:txBody>
          <a:bodyPr wrap="square" rtlCol="0">
            <a:spAutoFit/>
          </a:bodyPr>
          <a:lstStyle/>
          <a:p>
            <a:pPr marL="214313" indent="-214313">
              <a:buFont typeface="Arial" panose="020B0604020202020204" pitchFamily="34" charset="0"/>
              <a:buChar char="•"/>
            </a:pPr>
            <a:r>
              <a:rPr lang="en-US" sz="1500" dirty="0"/>
              <a:t>Quality Assurance Lead</a:t>
            </a:r>
          </a:p>
          <a:p>
            <a:endParaRPr lang="en-US" sz="1500" dirty="0"/>
          </a:p>
          <a:p>
            <a:pPr marL="214313" indent="-214313">
              <a:buFont typeface="Arial" panose="020B0604020202020204" pitchFamily="34" charset="0"/>
              <a:buChar char="•"/>
            </a:pPr>
            <a:r>
              <a:rPr lang="en-US" sz="1500" dirty="0"/>
              <a:t>Risk Management</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Innovation</a:t>
            </a:r>
          </a:p>
          <a:p>
            <a:r>
              <a:rPr lang="en-US" sz="1500" dirty="0"/>
              <a:t> </a:t>
            </a:r>
          </a:p>
        </p:txBody>
      </p:sp>
      <p:sp>
        <p:nvSpPr>
          <p:cNvPr id="16" name="TextBox 15">
            <a:extLst>
              <a:ext uri="{FF2B5EF4-FFF2-40B4-BE49-F238E27FC236}">
                <a16:creationId xmlns:a16="http://schemas.microsoft.com/office/drawing/2014/main" id="{F3040C67-CE8B-4371-9EC9-F24D050F5532}"/>
              </a:ext>
            </a:extLst>
          </p:cNvPr>
          <p:cNvSpPr txBox="1"/>
          <p:nvPr/>
        </p:nvSpPr>
        <p:spPr>
          <a:xfrm>
            <a:off x="5763399" y="1809750"/>
            <a:ext cx="1997522" cy="1477328"/>
          </a:xfrm>
          <a:prstGeom prst="rect">
            <a:avLst/>
          </a:prstGeom>
          <a:noFill/>
        </p:spPr>
        <p:txBody>
          <a:bodyPr wrap="square" rtlCol="0">
            <a:spAutoFit/>
          </a:bodyPr>
          <a:lstStyle/>
          <a:p>
            <a:pPr marL="214313" indent="-214313">
              <a:buFont typeface="Arial" panose="020B0604020202020204" pitchFamily="34" charset="0"/>
              <a:buChar char="•"/>
            </a:pPr>
            <a:r>
              <a:rPr lang="en-US" sz="1500" dirty="0"/>
              <a:t>Presentation Chief</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Quality Assurance</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Ensures solutions are comprehensible</a:t>
            </a:r>
          </a:p>
        </p:txBody>
      </p:sp>
      <p:sp>
        <p:nvSpPr>
          <p:cNvPr id="21" name="TextBox 20">
            <a:extLst>
              <a:ext uri="{FF2B5EF4-FFF2-40B4-BE49-F238E27FC236}">
                <a16:creationId xmlns:a16="http://schemas.microsoft.com/office/drawing/2014/main" id="{5614FDEE-BF87-4D67-9338-4E61AA866227}"/>
              </a:ext>
            </a:extLst>
          </p:cNvPr>
          <p:cNvSpPr txBox="1"/>
          <p:nvPr/>
        </p:nvSpPr>
        <p:spPr>
          <a:xfrm>
            <a:off x="999195" y="3937214"/>
            <a:ext cx="7145610" cy="369332"/>
          </a:xfrm>
          <a:prstGeom prst="rect">
            <a:avLst/>
          </a:prstGeom>
          <a:noFill/>
        </p:spPr>
        <p:txBody>
          <a:bodyPr wrap="none" rtlCol="0">
            <a:spAutoFit/>
          </a:bodyPr>
          <a:lstStyle/>
          <a:p>
            <a:r>
              <a:rPr lang="en-US" b="1" dirty="0"/>
              <a:t>Time Management was easy: we spent every free minute on this project!</a:t>
            </a:r>
          </a:p>
        </p:txBody>
      </p:sp>
      <p:sp>
        <p:nvSpPr>
          <p:cNvPr id="13" name="Title 1">
            <a:extLst>
              <a:ext uri="{FF2B5EF4-FFF2-40B4-BE49-F238E27FC236}">
                <a16:creationId xmlns:a16="http://schemas.microsoft.com/office/drawing/2014/main" id="{FE00A62C-B178-4798-87DA-471D98670B7C}"/>
              </a:ext>
            </a:extLst>
          </p:cNvPr>
          <p:cNvSpPr>
            <a:spLocks noGrp="1"/>
          </p:cNvSpPr>
          <p:nvPr>
            <p:ph type="title"/>
          </p:nvPr>
        </p:nvSpPr>
        <p:spPr>
          <a:xfrm>
            <a:off x="628650" y="202168"/>
            <a:ext cx="7886700" cy="617220"/>
          </a:xfrm>
        </p:spPr>
        <p:txBody>
          <a:bodyPr/>
          <a:lstStyle/>
          <a:p>
            <a:pPr algn="ctr"/>
            <a:r>
              <a:rPr lang="en-US" dirty="0"/>
              <a:t>Our Individual Roles</a:t>
            </a:r>
          </a:p>
        </p:txBody>
      </p:sp>
    </p:spTree>
    <p:extLst>
      <p:ext uri="{BB962C8B-B14F-4D97-AF65-F5344CB8AC3E}">
        <p14:creationId xmlns:p14="http://schemas.microsoft.com/office/powerpoint/2010/main" val="699620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EFD87-813E-49BC-AD6A-918D394F9FC2}"/>
              </a:ext>
            </a:extLst>
          </p:cNvPr>
          <p:cNvSpPr>
            <a:spLocks noGrp="1"/>
          </p:cNvSpPr>
          <p:nvPr>
            <p:ph idx="1"/>
          </p:nvPr>
        </p:nvSpPr>
        <p:spPr>
          <a:xfrm>
            <a:off x="457200" y="1428750"/>
            <a:ext cx="8229600" cy="3623073"/>
          </a:xfrm>
        </p:spPr>
        <p:txBody>
          <a:bodyPr/>
          <a:lstStyle/>
          <a:p>
            <a:r>
              <a:rPr lang="en-US" dirty="0"/>
              <a:t>Since none of us knew anything about pipelines prior to this project, we knew we would need some type of iterative method to test solutions</a:t>
            </a:r>
          </a:p>
          <a:p>
            <a:r>
              <a:rPr lang="en-US" dirty="0"/>
              <a:t>Iteration requires subgroups – created groups in order of priority:</a:t>
            </a:r>
          </a:p>
          <a:p>
            <a:pPr marL="685800" lvl="1" indent="-342900">
              <a:buFont typeface="+mj-lt"/>
              <a:buAutoNum type="arabicPeriod"/>
            </a:pPr>
            <a:r>
              <a:rPr lang="en-US" dirty="0"/>
              <a:t>Constancy – what things will not change between designs?</a:t>
            </a:r>
          </a:p>
          <a:p>
            <a:pPr marL="685800" lvl="1" indent="-342900">
              <a:buFont typeface="+mj-lt"/>
              <a:buAutoNum type="arabicPeriod"/>
            </a:pPr>
            <a:r>
              <a:rPr lang="en-US" dirty="0"/>
              <a:t>Group Size – which groups are smallest? Start with those.</a:t>
            </a:r>
          </a:p>
          <a:p>
            <a:pPr marL="685800" lvl="1" indent="-342900">
              <a:buFont typeface="+mj-lt"/>
              <a:buAutoNum type="arabicPeriod"/>
            </a:pPr>
            <a:r>
              <a:rPr lang="en-US" dirty="0"/>
              <a:t>Ease of solution – by completing the easiest pieces first, we can minimize the number of places at which to evaluate the difficult components</a:t>
            </a:r>
          </a:p>
          <a:p>
            <a:pPr marL="685800" lvl="1" indent="-342900">
              <a:buFont typeface="+mj-lt"/>
              <a:buAutoNum type="arabicPeriod"/>
            </a:pPr>
            <a:endParaRPr lang="en-US" dirty="0"/>
          </a:p>
        </p:txBody>
      </p:sp>
    </p:spTree>
    <p:extLst>
      <p:ext uri="{BB962C8B-B14F-4D97-AF65-F5344CB8AC3E}">
        <p14:creationId xmlns:p14="http://schemas.microsoft.com/office/powerpoint/2010/main" val="3797191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70E1-D90E-4198-A5BF-72A507481FC3}"/>
              </a:ext>
            </a:extLst>
          </p:cNvPr>
          <p:cNvSpPr>
            <a:spLocks noGrp="1"/>
          </p:cNvSpPr>
          <p:nvPr>
            <p:ph type="title"/>
          </p:nvPr>
        </p:nvSpPr>
        <p:spPr>
          <a:xfrm>
            <a:off x="628650" y="202168"/>
            <a:ext cx="7886700" cy="617220"/>
          </a:xfrm>
        </p:spPr>
        <p:txBody>
          <a:bodyPr/>
          <a:lstStyle/>
          <a:p>
            <a:pPr algn="ctr"/>
            <a:r>
              <a:rPr lang="en-US" dirty="0"/>
              <a:t>The Initial Solution</a:t>
            </a:r>
          </a:p>
        </p:txBody>
      </p:sp>
      <p:pic>
        <p:nvPicPr>
          <p:cNvPr id="9" name="Picture 8">
            <a:extLst>
              <a:ext uri="{FF2B5EF4-FFF2-40B4-BE49-F238E27FC236}">
                <a16:creationId xmlns:a16="http://schemas.microsoft.com/office/drawing/2014/main" id="{0C14285A-876F-4B62-9270-362186C19E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60"/>
          <a:stretch/>
        </p:blipFill>
        <p:spPr>
          <a:xfrm>
            <a:off x="4927963" y="819388"/>
            <a:ext cx="4216037" cy="1620101"/>
          </a:xfrm>
          <a:prstGeom prst="rect">
            <a:avLst/>
          </a:prstGeom>
        </p:spPr>
      </p:pic>
      <p:pic>
        <p:nvPicPr>
          <p:cNvPr id="10" name="Picture 9">
            <a:extLst>
              <a:ext uri="{FF2B5EF4-FFF2-40B4-BE49-F238E27FC236}">
                <a16:creationId xmlns:a16="http://schemas.microsoft.com/office/drawing/2014/main" id="{0CFBABE7-26EE-4180-B458-E6217CD6EE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7273" y="2704013"/>
            <a:ext cx="3742884" cy="2143652"/>
          </a:xfrm>
          <a:prstGeom prst="rect">
            <a:avLst/>
          </a:prstGeom>
        </p:spPr>
      </p:pic>
      <p:pic>
        <p:nvPicPr>
          <p:cNvPr id="5" name="Picture 4">
            <a:extLst>
              <a:ext uri="{FF2B5EF4-FFF2-40B4-BE49-F238E27FC236}">
                <a16:creationId xmlns:a16="http://schemas.microsoft.com/office/drawing/2014/main" id="{F51E9C50-7ED3-413C-9E5E-81BF7E769C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886" y="819388"/>
            <a:ext cx="4456077" cy="1687127"/>
          </a:xfrm>
          <a:prstGeom prst="rect">
            <a:avLst/>
          </a:prstGeom>
        </p:spPr>
      </p:pic>
      <p:pic>
        <p:nvPicPr>
          <p:cNvPr id="6" name="Picture 5">
            <a:extLst>
              <a:ext uri="{FF2B5EF4-FFF2-40B4-BE49-F238E27FC236}">
                <a16:creationId xmlns:a16="http://schemas.microsoft.com/office/drawing/2014/main" id="{F46C33E4-36E2-4360-9664-0D245900AB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13" y="2571751"/>
            <a:ext cx="4578623" cy="2435621"/>
          </a:xfrm>
          <a:prstGeom prst="rect">
            <a:avLst/>
          </a:prstGeom>
        </p:spPr>
      </p:pic>
    </p:spTree>
    <p:extLst>
      <p:ext uri="{BB962C8B-B14F-4D97-AF65-F5344CB8AC3E}">
        <p14:creationId xmlns:p14="http://schemas.microsoft.com/office/powerpoint/2010/main" val="2140881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9ED8-DD87-2140-BEC3-643896B25143}"/>
              </a:ext>
            </a:extLst>
          </p:cNvPr>
          <p:cNvSpPr>
            <a:spLocks noGrp="1"/>
          </p:cNvSpPr>
          <p:nvPr>
            <p:ph type="title"/>
          </p:nvPr>
        </p:nvSpPr>
        <p:spPr>
          <a:xfrm>
            <a:off x="628650" y="224859"/>
            <a:ext cx="7886700" cy="539319"/>
          </a:xfrm>
        </p:spPr>
        <p:txBody>
          <a:bodyPr/>
          <a:lstStyle/>
          <a:p>
            <a:pPr algn="ctr"/>
            <a:r>
              <a:rPr lang="en-US" dirty="0"/>
              <a:t>Zero-Based Execution</a:t>
            </a:r>
          </a:p>
        </p:txBody>
      </p:sp>
      <p:sp>
        <p:nvSpPr>
          <p:cNvPr id="10" name="Oval 9">
            <a:extLst>
              <a:ext uri="{FF2B5EF4-FFF2-40B4-BE49-F238E27FC236}">
                <a16:creationId xmlns:a16="http://schemas.microsoft.com/office/drawing/2014/main" id="{0FA39828-BF15-470C-991C-CF7D74E7631F}"/>
              </a:ext>
            </a:extLst>
          </p:cNvPr>
          <p:cNvSpPr/>
          <p:nvPr/>
        </p:nvSpPr>
        <p:spPr>
          <a:xfrm>
            <a:off x="7171509" y="1606731"/>
            <a:ext cx="470263" cy="7151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55ED2BCF-7CD1-4CDA-A1CA-6392A31D0741}"/>
              </a:ext>
            </a:extLst>
          </p:cNvPr>
          <p:cNvSpPr/>
          <p:nvPr/>
        </p:nvSpPr>
        <p:spPr>
          <a:xfrm>
            <a:off x="7063740" y="1479368"/>
            <a:ext cx="692332" cy="956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Connector 12">
            <a:extLst>
              <a:ext uri="{FF2B5EF4-FFF2-40B4-BE49-F238E27FC236}">
                <a16:creationId xmlns:a16="http://schemas.microsoft.com/office/drawing/2014/main" id="{71B7DB92-0E58-4740-B20B-96DC4505F9D6}"/>
              </a:ext>
            </a:extLst>
          </p:cNvPr>
          <p:cNvCxnSpPr>
            <a:stCxn id="11" idx="0"/>
          </p:cNvCxnSpPr>
          <p:nvPr/>
        </p:nvCxnSpPr>
        <p:spPr>
          <a:xfrm flipH="1" flipV="1">
            <a:off x="6084026" y="1205162"/>
            <a:ext cx="1325881" cy="2742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0E3E0ED-5154-49C5-8844-14518C396B6C}"/>
              </a:ext>
            </a:extLst>
          </p:cNvPr>
          <p:cNvCxnSpPr/>
          <p:nvPr/>
        </p:nvCxnSpPr>
        <p:spPr>
          <a:xfrm flipH="1" flipV="1">
            <a:off x="6015447" y="2162017"/>
            <a:ext cx="1325881" cy="2742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B4BCEB9-0004-4640-9A7C-A67EB496D90A}"/>
              </a:ext>
            </a:extLst>
          </p:cNvPr>
          <p:cNvCxnSpPr/>
          <p:nvPr/>
        </p:nvCxnSpPr>
        <p:spPr>
          <a:xfrm>
            <a:off x="7406640" y="1957796"/>
            <a:ext cx="979715" cy="2042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CCA9F8C-512B-45CF-9B80-0D138F612EE5}"/>
              </a:ext>
            </a:extLst>
          </p:cNvPr>
          <p:cNvSpPr/>
          <p:nvPr/>
        </p:nvSpPr>
        <p:spPr>
          <a:xfrm>
            <a:off x="7199269" y="3732450"/>
            <a:ext cx="313877" cy="3758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30A255D9-F3EC-46B0-A77E-B842D2C931C5}"/>
              </a:ext>
            </a:extLst>
          </p:cNvPr>
          <p:cNvSpPr/>
          <p:nvPr/>
        </p:nvSpPr>
        <p:spPr>
          <a:xfrm>
            <a:off x="7110278" y="3674157"/>
            <a:ext cx="462098" cy="5028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9" name="Straight Connector 18">
            <a:extLst>
              <a:ext uri="{FF2B5EF4-FFF2-40B4-BE49-F238E27FC236}">
                <a16:creationId xmlns:a16="http://schemas.microsoft.com/office/drawing/2014/main" id="{CDBA8F9F-5217-4232-958E-46E3EFCEE4BB}"/>
              </a:ext>
            </a:extLst>
          </p:cNvPr>
          <p:cNvCxnSpPr>
            <a:cxnSpLocks/>
            <a:stCxn id="18" idx="0"/>
          </p:cNvCxnSpPr>
          <p:nvPr/>
        </p:nvCxnSpPr>
        <p:spPr>
          <a:xfrm flipH="1" flipV="1">
            <a:off x="5971362" y="3339177"/>
            <a:ext cx="1369966" cy="334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599C2B7-0000-483F-8A94-166BBE32D30B}"/>
              </a:ext>
            </a:extLst>
          </p:cNvPr>
          <p:cNvCxnSpPr>
            <a:cxnSpLocks/>
          </p:cNvCxnSpPr>
          <p:nvPr/>
        </p:nvCxnSpPr>
        <p:spPr>
          <a:xfrm flipH="1" flipV="1">
            <a:off x="5877880" y="3834061"/>
            <a:ext cx="1441405" cy="3325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14ACDE2-4102-4FBA-AB89-BD37F16CAF80}"/>
              </a:ext>
            </a:extLst>
          </p:cNvPr>
          <p:cNvCxnSpPr/>
          <p:nvPr/>
        </p:nvCxnSpPr>
        <p:spPr>
          <a:xfrm>
            <a:off x="7362738" y="3938396"/>
            <a:ext cx="979715" cy="2042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B9DF602-9EE2-4FCF-A175-368E6068274C}"/>
              </a:ext>
            </a:extLst>
          </p:cNvPr>
          <p:cNvSpPr txBox="1"/>
          <p:nvPr/>
        </p:nvSpPr>
        <p:spPr>
          <a:xfrm>
            <a:off x="8033658" y="1479369"/>
            <a:ext cx="816249" cy="507831"/>
          </a:xfrm>
          <a:prstGeom prst="rect">
            <a:avLst/>
          </a:prstGeom>
          <a:noFill/>
        </p:spPr>
        <p:txBody>
          <a:bodyPr wrap="none" rtlCol="0">
            <a:spAutoFit/>
          </a:bodyPr>
          <a:lstStyle/>
          <a:p>
            <a:r>
              <a:rPr lang="en-US" sz="2700" dirty="0"/>
              <a:t>A</a:t>
            </a:r>
            <a:r>
              <a:rPr lang="en-US" sz="2700" baseline="-25000" dirty="0"/>
              <a:t>1</a:t>
            </a:r>
            <a:r>
              <a:rPr lang="en-US" sz="2700" dirty="0"/>
              <a:t>V</a:t>
            </a:r>
            <a:r>
              <a:rPr lang="en-US" sz="2700" baseline="-25000" dirty="0"/>
              <a:t>1</a:t>
            </a:r>
            <a:endParaRPr lang="en-US" sz="2700" dirty="0"/>
          </a:p>
        </p:txBody>
      </p:sp>
      <p:sp>
        <p:nvSpPr>
          <p:cNvPr id="26" name="TextBox 25">
            <a:extLst>
              <a:ext uri="{FF2B5EF4-FFF2-40B4-BE49-F238E27FC236}">
                <a16:creationId xmlns:a16="http://schemas.microsoft.com/office/drawing/2014/main" id="{6B272907-DFE0-4D26-AAC0-86DCA1C5B87C}"/>
              </a:ext>
            </a:extLst>
          </p:cNvPr>
          <p:cNvSpPr txBox="1"/>
          <p:nvPr/>
        </p:nvSpPr>
        <p:spPr>
          <a:xfrm>
            <a:off x="8001666" y="3488812"/>
            <a:ext cx="816249" cy="507831"/>
          </a:xfrm>
          <a:prstGeom prst="rect">
            <a:avLst/>
          </a:prstGeom>
          <a:noFill/>
        </p:spPr>
        <p:txBody>
          <a:bodyPr wrap="none" rtlCol="0">
            <a:spAutoFit/>
          </a:bodyPr>
          <a:lstStyle/>
          <a:p>
            <a:r>
              <a:rPr lang="en-US" sz="2700" dirty="0"/>
              <a:t>A</a:t>
            </a:r>
            <a:r>
              <a:rPr lang="en-US" sz="2700" baseline="-25000" dirty="0"/>
              <a:t>2</a:t>
            </a:r>
            <a:r>
              <a:rPr lang="en-US" sz="2700" dirty="0"/>
              <a:t>V</a:t>
            </a:r>
            <a:r>
              <a:rPr lang="en-US" sz="2700" baseline="-25000" dirty="0"/>
              <a:t>2</a:t>
            </a:r>
            <a:endParaRPr lang="en-US" sz="2700" dirty="0"/>
          </a:p>
        </p:txBody>
      </p:sp>
      <p:sp>
        <p:nvSpPr>
          <p:cNvPr id="27" name="TextBox 26">
            <a:extLst>
              <a:ext uri="{FF2B5EF4-FFF2-40B4-BE49-F238E27FC236}">
                <a16:creationId xmlns:a16="http://schemas.microsoft.com/office/drawing/2014/main" id="{BF335F71-2BFB-4CCF-96F4-5BB0CCF9BCE8}"/>
              </a:ext>
            </a:extLst>
          </p:cNvPr>
          <p:cNvSpPr txBox="1"/>
          <p:nvPr/>
        </p:nvSpPr>
        <p:spPr>
          <a:xfrm>
            <a:off x="6830033" y="2449286"/>
            <a:ext cx="606256" cy="1107996"/>
          </a:xfrm>
          <a:prstGeom prst="rect">
            <a:avLst/>
          </a:prstGeom>
          <a:noFill/>
        </p:spPr>
        <p:txBody>
          <a:bodyPr wrap="none" rtlCol="0">
            <a:spAutoFit/>
          </a:bodyPr>
          <a:lstStyle/>
          <a:p>
            <a:r>
              <a:rPr lang="en-US" sz="6600" dirty="0"/>
              <a:t>=</a:t>
            </a:r>
          </a:p>
        </p:txBody>
      </p:sp>
      <p:pic>
        <p:nvPicPr>
          <p:cNvPr id="21" name="Picture 20">
            <a:extLst>
              <a:ext uri="{FF2B5EF4-FFF2-40B4-BE49-F238E27FC236}">
                <a16:creationId xmlns:a16="http://schemas.microsoft.com/office/drawing/2014/main" id="{16BFDFED-2A69-4C22-8294-76D5E83F6B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163" y="669301"/>
            <a:ext cx="5841284" cy="2224931"/>
          </a:xfrm>
          <a:prstGeom prst="rect">
            <a:avLst/>
          </a:prstGeom>
        </p:spPr>
      </p:pic>
      <p:pic>
        <p:nvPicPr>
          <p:cNvPr id="22" name="Picture 21">
            <a:extLst>
              <a:ext uri="{FF2B5EF4-FFF2-40B4-BE49-F238E27FC236}">
                <a16:creationId xmlns:a16="http://schemas.microsoft.com/office/drawing/2014/main" id="{020BB164-0968-423C-BCCD-16DFB7D303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7998" y="2856965"/>
            <a:ext cx="3135330" cy="2162861"/>
          </a:xfrm>
          <a:prstGeom prst="rect">
            <a:avLst/>
          </a:prstGeom>
        </p:spPr>
      </p:pic>
    </p:spTree>
    <p:extLst>
      <p:ext uri="{BB962C8B-B14F-4D97-AF65-F5344CB8AC3E}">
        <p14:creationId xmlns:p14="http://schemas.microsoft.com/office/powerpoint/2010/main" val="2064180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6DA6-AA11-4D0F-A83C-E88E0DA42E85}"/>
              </a:ext>
            </a:extLst>
          </p:cNvPr>
          <p:cNvSpPr>
            <a:spLocks noGrp="1"/>
          </p:cNvSpPr>
          <p:nvPr>
            <p:ph type="title"/>
          </p:nvPr>
        </p:nvSpPr>
        <p:spPr>
          <a:xfrm>
            <a:off x="501388" y="114946"/>
            <a:ext cx="7886700" cy="994172"/>
          </a:xfrm>
        </p:spPr>
        <p:txBody>
          <a:bodyPr/>
          <a:lstStyle/>
          <a:p>
            <a:pPr algn="ctr"/>
            <a:r>
              <a:rPr lang="en-US" dirty="0"/>
              <a:t>Modularization</a:t>
            </a:r>
          </a:p>
        </p:txBody>
      </p:sp>
      <p:sp>
        <p:nvSpPr>
          <p:cNvPr id="3" name="Content Placeholder 2">
            <a:extLst>
              <a:ext uri="{FF2B5EF4-FFF2-40B4-BE49-F238E27FC236}">
                <a16:creationId xmlns:a16="http://schemas.microsoft.com/office/drawing/2014/main" id="{2346719D-9F90-4E96-B24E-D48F073161BC}"/>
              </a:ext>
            </a:extLst>
          </p:cNvPr>
          <p:cNvSpPr>
            <a:spLocks noGrp="1"/>
          </p:cNvSpPr>
          <p:nvPr>
            <p:ph idx="1"/>
          </p:nvPr>
        </p:nvSpPr>
        <p:spPr>
          <a:xfrm>
            <a:off x="718204" y="1373124"/>
            <a:ext cx="3726534" cy="3140930"/>
          </a:xfrm>
        </p:spPr>
        <p:txBody>
          <a:bodyPr numCol="1">
            <a:noAutofit/>
          </a:bodyPr>
          <a:lstStyle/>
          <a:p>
            <a:pPr lvl="2">
              <a:spcBef>
                <a:spcPts val="0"/>
              </a:spcBef>
              <a:buFont typeface="Arial" panose="020B0604020202020204" pitchFamily="34" charset="0"/>
              <a:buChar char="•"/>
            </a:pPr>
            <a:r>
              <a:rPr lang="en-US" sz="1200" dirty="0"/>
              <a:t>Reduced cost</a:t>
            </a:r>
          </a:p>
          <a:p>
            <a:pPr lvl="2">
              <a:spcBef>
                <a:spcPts val="0"/>
              </a:spcBef>
              <a:buFont typeface="Arial" panose="020B0604020202020204" pitchFamily="34" charset="0"/>
              <a:buChar char="•"/>
            </a:pPr>
            <a:r>
              <a:rPr lang="en-US" sz="1200" dirty="0"/>
              <a:t>Built/Assembled onsite</a:t>
            </a:r>
          </a:p>
          <a:p>
            <a:pPr lvl="2">
              <a:spcBef>
                <a:spcPts val="0"/>
              </a:spcBef>
              <a:buFont typeface="Arial" panose="020B0604020202020204" pitchFamily="34" charset="0"/>
              <a:buChar char="•"/>
            </a:pPr>
            <a:r>
              <a:rPr lang="en-US" sz="1200" dirty="0"/>
              <a:t>Repaired onsite</a:t>
            </a:r>
          </a:p>
          <a:p>
            <a:pPr lvl="2">
              <a:spcBef>
                <a:spcPts val="0"/>
              </a:spcBef>
              <a:buFont typeface="Arial" panose="020B0604020202020204" pitchFamily="34" charset="0"/>
              <a:buChar char="•"/>
            </a:pPr>
            <a:r>
              <a:rPr lang="en-US" sz="1200" dirty="0"/>
              <a:t>Enhanced maintenance</a:t>
            </a:r>
          </a:p>
          <a:p>
            <a:pPr lvl="2">
              <a:spcBef>
                <a:spcPts val="0"/>
              </a:spcBef>
              <a:buFont typeface="Arial" panose="020B0604020202020204" pitchFamily="34" charset="0"/>
              <a:buChar char="•"/>
            </a:pPr>
            <a:r>
              <a:rPr lang="en-US" sz="1200" dirty="0"/>
              <a:t>Spare parts/Interchangeable </a:t>
            </a:r>
          </a:p>
          <a:p>
            <a:pPr lvl="2">
              <a:spcBef>
                <a:spcPts val="0"/>
              </a:spcBef>
              <a:buFont typeface="Arial" panose="020B0604020202020204" pitchFamily="34" charset="0"/>
              <a:buChar char="•"/>
            </a:pPr>
            <a:r>
              <a:rPr lang="en-US" sz="1200" dirty="0"/>
              <a:t>Modules can be upgraded with latest models</a:t>
            </a:r>
          </a:p>
          <a:p>
            <a:pPr lvl="2">
              <a:spcBef>
                <a:spcPts val="0"/>
              </a:spcBef>
              <a:buFont typeface="Arial" panose="020B0604020202020204" pitchFamily="34" charset="0"/>
              <a:buChar char="•"/>
            </a:pPr>
            <a:r>
              <a:rPr lang="en-US" sz="1200" dirty="0"/>
              <a:t>Faster fabrication of parts </a:t>
            </a:r>
          </a:p>
          <a:p>
            <a:pPr lvl="2">
              <a:spcBef>
                <a:spcPts val="0"/>
              </a:spcBef>
              <a:buFont typeface="Arial" panose="020B0604020202020204" pitchFamily="34" charset="0"/>
              <a:buChar char="•"/>
            </a:pPr>
            <a:r>
              <a:rPr lang="en-US" sz="1200" dirty="0"/>
              <a:t>Increased quality of parts</a:t>
            </a:r>
          </a:p>
          <a:p>
            <a:pPr lvl="2">
              <a:spcBef>
                <a:spcPts val="0"/>
              </a:spcBef>
              <a:buFont typeface="Arial" panose="020B0604020202020204" pitchFamily="34" charset="0"/>
              <a:buChar char="•"/>
            </a:pPr>
            <a:r>
              <a:rPr lang="en-US" sz="1200" dirty="0"/>
              <a:t>Safer assembly</a:t>
            </a:r>
          </a:p>
          <a:p>
            <a:pPr lvl="2">
              <a:spcBef>
                <a:spcPts val="0"/>
              </a:spcBef>
              <a:buFont typeface="Arial" panose="020B0604020202020204" pitchFamily="34" charset="0"/>
              <a:buChar char="•"/>
            </a:pPr>
            <a:r>
              <a:rPr lang="en-US" sz="1200" dirty="0"/>
              <a:t>Less of an environmental footprint</a:t>
            </a:r>
          </a:p>
          <a:p>
            <a:pPr lvl="2">
              <a:spcBef>
                <a:spcPts val="0"/>
              </a:spcBef>
              <a:buFont typeface="Arial" panose="020B0604020202020204" pitchFamily="34" charset="0"/>
              <a:buChar char="•"/>
            </a:pPr>
            <a:r>
              <a:rPr lang="en-US" sz="1200" dirty="0"/>
              <a:t>Reduced start up times</a:t>
            </a:r>
          </a:p>
          <a:p>
            <a:pPr marL="685800" lvl="2" indent="0">
              <a:spcBef>
                <a:spcPts val="0"/>
              </a:spcBef>
              <a:buNone/>
            </a:pPr>
            <a:r>
              <a:rPr lang="en-US" sz="1200" dirty="0"/>
              <a:t>    </a:t>
            </a:r>
          </a:p>
          <a:p>
            <a:pPr marL="685800" lvl="2" indent="0">
              <a:spcBef>
                <a:spcPts val="0"/>
              </a:spcBef>
              <a:buNone/>
            </a:pPr>
            <a:endParaRPr lang="en-US" sz="1200" dirty="0"/>
          </a:p>
          <a:p>
            <a:pPr lvl="2">
              <a:spcBef>
                <a:spcPts val="0"/>
              </a:spcBef>
            </a:pPr>
            <a:endParaRPr lang="en-US" sz="1200" dirty="0"/>
          </a:p>
          <a:p>
            <a:pPr lvl="2">
              <a:spcBef>
                <a:spcPts val="0"/>
              </a:spcBef>
            </a:pPr>
            <a:endParaRPr lang="en-US" sz="1200" dirty="0"/>
          </a:p>
          <a:p>
            <a:pPr lvl="2">
              <a:spcBef>
                <a:spcPts val="0"/>
              </a:spcBef>
            </a:pPr>
            <a:endParaRPr lang="en-US" sz="1200" dirty="0"/>
          </a:p>
        </p:txBody>
      </p:sp>
      <p:sp>
        <p:nvSpPr>
          <p:cNvPr id="4" name="Content Placeholder 2">
            <a:extLst>
              <a:ext uri="{FF2B5EF4-FFF2-40B4-BE49-F238E27FC236}">
                <a16:creationId xmlns:a16="http://schemas.microsoft.com/office/drawing/2014/main" id="{4F85CE0E-5BFD-4130-B486-A2394A861BFC}"/>
              </a:ext>
            </a:extLst>
          </p:cNvPr>
          <p:cNvSpPr txBox="1">
            <a:spLocks/>
          </p:cNvSpPr>
          <p:nvPr/>
        </p:nvSpPr>
        <p:spPr>
          <a:xfrm>
            <a:off x="4510724" y="1332587"/>
            <a:ext cx="3490276" cy="3140930"/>
          </a:xfrm>
          <a:prstGeom prst="rect">
            <a:avLst/>
          </a:prstGeom>
        </p:spPr>
        <p:txBody>
          <a:bodyPr vert="horz" lIns="68580" tIns="34290" rIns="68580" bIns="34290"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0" lvl="2" indent="-171450" defTabSz="685800">
              <a:lnSpc>
                <a:spcPct val="100000"/>
              </a:lnSpc>
              <a:spcBef>
                <a:spcPts val="0"/>
              </a:spcBef>
              <a:defRPr/>
            </a:pPr>
            <a:r>
              <a:rPr lang="en-US" sz="1200" dirty="0">
                <a:solidFill>
                  <a:prstClr val="black"/>
                </a:solidFill>
                <a:latin typeface="Calibri" panose="020F0502020204030204"/>
              </a:rPr>
              <a:t>Foreign objects entering during </a:t>
            </a:r>
          </a:p>
          <a:p>
            <a:pPr marL="685800" lvl="2" indent="0" defTabSz="685800">
              <a:lnSpc>
                <a:spcPct val="100000"/>
              </a:lnSpc>
              <a:spcBef>
                <a:spcPts val="0"/>
              </a:spcBef>
              <a:buNone/>
              <a:defRPr/>
            </a:pPr>
            <a:r>
              <a:rPr lang="en-US" sz="1200" dirty="0">
                <a:solidFill>
                  <a:prstClr val="black"/>
                </a:solidFill>
                <a:latin typeface="Calibri" panose="020F0502020204030204"/>
              </a:rPr>
              <a:t>    assembly/disassembly</a:t>
            </a:r>
          </a:p>
          <a:p>
            <a:pPr marL="857250" lvl="2" indent="-171450" defTabSz="685800">
              <a:lnSpc>
                <a:spcPct val="100000"/>
              </a:lnSpc>
              <a:spcBef>
                <a:spcPts val="0"/>
              </a:spcBef>
              <a:defRPr/>
            </a:pPr>
            <a:r>
              <a:rPr lang="en-US" sz="1200" dirty="0">
                <a:solidFill>
                  <a:prstClr val="black"/>
                </a:solidFill>
                <a:latin typeface="Calibri" panose="020F0502020204030204"/>
              </a:rPr>
              <a:t>Damaged parts upon arrival</a:t>
            </a:r>
          </a:p>
          <a:p>
            <a:pPr marL="857250" lvl="2" indent="-171450" defTabSz="685800">
              <a:lnSpc>
                <a:spcPct val="100000"/>
              </a:lnSpc>
              <a:spcBef>
                <a:spcPts val="0"/>
              </a:spcBef>
              <a:defRPr/>
            </a:pPr>
            <a:r>
              <a:rPr lang="en-US" sz="1200" dirty="0">
                <a:solidFill>
                  <a:prstClr val="black"/>
                </a:solidFill>
                <a:latin typeface="Calibri" panose="020F0502020204030204"/>
              </a:rPr>
              <a:t>Lead times for separate parts</a:t>
            </a:r>
          </a:p>
          <a:p>
            <a:pPr marL="857250" lvl="2" indent="-171450" defTabSz="685800">
              <a:lnSpc>
                <a:spcPct val="100000"/>
              </a:lnSpc>
              <a:spcBef>
                <a:spcPts val="0"/>
              </a:spcBef>
              <a:defRPr/>
            </a:pPr>
            <a:r>
              <a:rPr lang="en-US" sz="1200" dirty="0">
                <a:solidFill>
                  <a:prstClr val="black"/>
                </a:solidFill>
                <a:latin typeface="Calibri" panose="020F0502020204030204"/>
              </a:rPr>
              <a:t>Risk of damaging individual</a:t>
            </a:r>
          </a:p>
          <a:p>
            <a:pPr marL="685800" lvl="2" indent="0" defTabSz="685800">
              <a:lnSpc>
                <a:spcPct val="100000"/>
              </a:lnSpc>
              <a:spcBef>
                <a:spcPts val="0"/>
              </a:spcBef>
              <a:buNone/>
              <a:defRPr/>
            </a:pPr>
            <a:r>
              <a:rPr lang="en-US" sz="1200" dirty="0">
                <a:solidFill>
                  <a:prstClr val="black"/>
                </a:solidFill>
                <a:latin typeface="Calibri" panose="020F0502020204030204"/>
              </a:rPr>
              <a:t>     parts during assembly</a:t>
            </a:r>
          </a:p>
          <a:p>
            <a:pPr marL="857250" lvl="2" indent="-171450" defTabSz="685800">
              <a:lnSpc>
                <a:spcPct val="100000"/>
              </a:lnSpc>
              <a:spcBef>
                <a:spcPts val="0"/>
              </a:spcBef>
              <a:defRPr/>
            </a:pPr>
            <a:r>
              <a:rPr lang="en-US" sz="1200" dirty="0">
                <a:solidFill>
                  <a:prstClr val="black"/>
                </a:solidFill>
                <a:latin typeface="Calibri" panose="020F0502020204030204"/>
              </a:rPr>
              <a:t>Lead times for assembly</a:t>
            </a:r>
          </a:p>
          <a:p>
            <a:pPr marL="857250" lvl="2" indent="-171450" defTabSz="685800">
              <a:lnSpc>
                <a:spcPct val="100000"/>
              </a:lnSpc>
              <a:spcBef>
                <a:spcPts val="0"/>
              </a:spcBef>
              <a:defRPr/>
            </a:pPr>
            <a:r>
              <a:rPr lang="en-US" sz="1200" dirty="0">
                <a:solidFill>
                  <a:prstClr val="black"/>
                </a:solidFill>
                <a:latin typeface="Calibri" panose="020F0502020204030204"/>
              </a:rPr>
              <a:t>Space for each module</a:t>
            </a:r>
          </a:p>
          <a:p>
            <a:pPr marL="857250" lvl="2" indent="-171450" defTabSz="685800">
              <a:lnSpc>
                <a:spcPct val="100000"/>
              </a:lnSpc>
              <a:spcBef>
                <a:spcPts val="0"/>
              </a:spcBef>
              <a:defRPr/>
            </a:pPr>
            <a:r>
              <a:rPr lang="en-US" sz="1200" dirty="0">
                <a:solidFill>
                  <a:prstClr val="black"/>
                </a:solidFill>
                <a:latin typeface="Calibri" panose="020F0502020204030204"/>
              </a:rPr>
              <a:t>Coordination between teams</a:t>
            </a:r>
          </a:p>
          <a:p>
            <a:pPr marL="685800" lvl="2" indent="0" defTabSz="685800">
              <a:lnSpc>
                <a:spcPct val="100000"/>
              </a:lnSpc>
              <a:spcBef>
                <a:spcPts val="0"/>
              </a:spcBef>
              <a:buNone/>
              <a:defRPr/>
            </a:pPr>
            <a:r>
              <a:rPr lang="en-US" sz="1200" dirty="0">
                <a:solidFill>
                  <a:prstClr val="black"/>
                </a:solidFill>
                <a:latin typeface="Calibri" panose="020F0502020204030204"/>
              </a:rPr>
              <a:t>     onsite</a:t>
            </a:r>
          </a:p>
          <a:p>
            <a:pPr marL="857250" lvl="2" indent="-171450" defTabSz="685800">
              <a:lnSpc>
                <a:spcPct val="100000"/>
              </a:lnSpc>
              <a:spcBef>
                <a:spcPts val="0"/>
              </a:spcBef>
              <a:defRPr/>
            </a:pPr>
            <a:r>
              <a:rPr lang="en-US" sz="1200" dirty="0">
                <a:solidFill>
                  <a:prstClr val="black"/>
                </a:solidFill>
                <a:latin typeface="Calibri" panose="020F0502020204030204"/>
              </a:rPr>
              <a:t>Longer design time</a:t>
            </a:r>
          </a:p>
          <a:p>
            <a:pPr marL="857250" lvl="2" indent="-171450" defTabSz="685800">
              <a:lnSpc>
                <a:spcPct val="100000"/>
              </a:lnSpc>
              <a:spcBef>
                <a:spcPts val="0"/>
              </a:spcBef>
              <a:defRPr/>
            </a:pPr>
            <a:r>
              <a:rPr lang="en-US" sz="1200" dirty="0">
                <a:solidFill>
                  <a:prstClr val="black"/>
                </a:solidFill>
                <a:latin typeface="Calibri" panose="020F0502020204030204"/>
              </a:rPr>
              <a:t>Oversight of project to ensure configuration goes as planned</a:t>
            </a: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685800" lvl="2" indent="0" defTabSz="685800">
              <a:lnSpc>
                <a:spcPct val="100000"/>
              </a:lnSpc>
              <a:spcBef>
                <a:spcPts val="0"/>
              </a:spcBef>
              <a:buNone/>
              <a:defRPr/>
            </a:pPr>
            <a:r>
              <a:rPr lang="en-US" sz="1200" dirty="0">
                <a:solidFill>
                  <a:prstClr val="black"/>
                </a:solidFill>
                <a:latin typeface="Calibri" panose="020F0502020204030204"/>
              </a:rPr>
              <a:t>    </a:t>
            </a:r>
          </a:p>
          <a:p>
            <a:pPr marL="685800" lvl="2" indent="0" defTabSz="685800">
              <a:lnSpc>
                <a:spcPct val="100000"/>
              </a:lnSpc>
              <a:spcBef>
                <a:spcPts val="0"/>
              </a:spcBef>
              <a:buNone/>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a:p>
            <a:pPr marL="857250" lvl="2" indent="-171450" defTabSz="685800">
              <a:lnSpc>
                <a:spcPct val="100000"/>
              </a:lnSpc>
              <a:spcBef>
                <a:spcPts val="0"/>
              </a:spcBef>
              <a:defRPr/>
            </a:pPr>
            <a:endParaRPr lang="en-US" sz="1200" dirty="0">
              <a:solidFill>
                <a:prstClr val="black"/>
              </a:solidFill>
              <a:latin typeface="Calibri" panose="020F0502020204030204"/>
            </a:endParaRPr>
          </a:p>
        </p:txBody>
      </p:sp>
      <p:sp>
        <p:nvSpPr>
          <p:cNvPr id="5" name="TextBox 4">
            <a:extLst>
              <a:ext uri="{FF2B5EF4-FFF2-40B4-BE49-F238E27FC236}">
                <a16:creationId xmlns:a16="http://schemas.microsoft.com/office/drawing/2014/main" id="{491D6505-DDE7-45AB-8015-253148A7D8F0}"/>
              </a:ext>
            </a:extLst>
          </p:cNvPr>
          <p:cNvSpPr txBox="1"/>
          <p:nvPr/>
        </p:nvSpPr>
        <p:spPr>
          <a:xfrm>
            <a:off x="2223251" y="1103923"/>
            <a:ext cx="565609" cy="300082"/>
          </a:xfrm>
          <a:prstGeom prst="rect">
            <a:avLst/>
          </a:prstGeom>
          <a:noFill/>
        </p:spPr>
        <p:txBody>
          <a:bodyPr wrap="square" rtlCol="0">
            <a:spAutoFit/>
          </a:bodyPr>
          <a:lstStyle/>
          <a:p>
            <a:pPr defTabSz="685800">
              <a:defRPr/>
            </a:pPr>
            <a:r>
              <a:rPr lang="en-US" sz="1350" b="1" u="sng" dirty="0">
                <a:solidFill>
                  <a:prstClr val="black"/>
                </a:solidFill>
                <a:latin typeface="Calibri" panose="020F0502020204030204"/>
              </a:rPr>
              <a:t>PROS</a:t>
            </a:r>
          </a:p>
        </p:txBody>
      </p:sp>
      <p:sp>
        <p:nvSpPr>
          <p:cNvPr id="6" name="TextBox 5">
            <a:extLst>
              <a:ext uri="{FF2B5EF4-FFF2-40B4-BE49-F238E27FC236}">
                <a16:creationId xmlns:a16="http://schemas.microsoft.com/office/drawing/2014/main" id="{1BA0B3EB-5E3C-4AEE-903D-3377EEEA2C13}"/>
              </a:ext>
            </a:extLst>
          </p:cNvPr>
          <p:cNvSpPr txBox="1"/>
          <p:nvPr/>
        </p:nvSpPr>
        <p:spPr>
          <a:xfrm>
            <a:off x="5981253" y="1084346"/>
            <a:ext cx="679614" cy="300082"/>
          </a:xfrm>
          <a:prstGeom prst="rect">
            <a:avLst/>
          </a:prstGeom>
          <a:noFill/>
        </p:spPr>
        <p:txBody>
          <a:bodyPr wrap="square" rtlCol="0">
            <a:spAutoFit/>
          </a:bodyPr>
          <a:lstStyle/>
          <a:p>
            <a:pPr defTabSz="685800">
              <a:defRPr/>
            </a:pPr>
            <a:r>
              <a:rPr lang="en-US" sz="1350" b="1" u="sng" dirty="0">
                <a:solidFill>
                  <a:prstClr val="black"/>
                </a:solidFill>
                <a:latin typeface="Calibri" panose="020F0502020204030204"/>
              </a:rPr>
              <a:t>CONS</a:t>
            </a:r>
          </a:p>
        </p:txBody>
      </p:sp>
      <p:sp>
        <p:nvSpPr>
          <p:cNvPr id="7" name="TextBox 6">
            <a:extLst>
              <a:ext uri="{FF2B5EF4-FFF2-40B4-BE49-F238E27FC236}">
                <a16:creationId xmlns:a16="http://schemas.microsoft.com/office/drawing/2014/main" id="{CA3B29E9-AE1E-4016-AC68-135C9DA665B0}"/>
              </a:ext>
            </a:extLst>
          </p:cNvPr>
          <p:cNvSpPr txBox="1"/>
          <p:nvPr/>
        </p:nvSpPr>
        <p:spPr>
          <a:xfrm>
            <a:off x="1598333" y="4086567"/>
            <a:ext cx="5947334" cy="715581"/>
          </a:xfrm>
          <a:prstGeom prst="rect">
            <a:avLst/>
          </a:prstGeom>
          <a:noFill/>
        </p:spPr>
        <p:txBody>
          <a:bodyPr wrap="none" rtlCol="0">
            <a:spAutoFit/>
          </a:bodyPr>
          <a:lstStyle/>
          <a:p>
            <a:pPr algn="ctr" defTabSz="685800">
              <a:defRPr/>
            </a:pPr>
            <a:r>
              <a:rPr lang="en-US" sz="1350" b="1" dirty="0">
                <a:solidFill>
                  <a:prstClr val="black"/>
                </a:solidFill>
                <a:latin typeface="Calibri" panose="020F0502020204030204"/>
              </a:rPr>
              <a:t>Key Takeaway: risk/reward must be quantified before making a final decision on </a:t>
            </a:r>
          </a:p>
          <a:p>
            <a:pPr algn="ctr" defTabSz="685800">
              <a:defRPr/>
            </a:pPr>
            <a:r>
              <a:rPr lang="en-US" sz="1350" b="1" dirty="0">
                <a:solidFill>
                  <a:prstClr val="black"/>
                </a:solidFill>
                <a:latin typeface="Calibri" panose="020F0502020204030204"/>
              </a:rPr>
              <a:t>the benefits of modularization—not enough info on risk!</a:t>
            </a:r>
          </a:p>
          <a:p>
            <a:pPr algn="ctr" defTabSz="685800">
              <a:defRPr/>
            </a:pPr>
            <a:endParaRPr lang="en-US" sz="1350" dirty="0">
              <a:solidFill>
                <a:prstClr val="black"/>
              </a:solidFill>
              <a:latin typeface="Calibri" panose="020F0502020204030204"/>
            </a:endParaRPr>
          </a:p>
        </p:txBody>
      </p:sp>
    </p:spTree>
    <p:extLst>
      <p:ext uri="{BB962C8B-B14F-4D97-AF65-F5344CB8AC3E}">
        <p14:creationId xmlns:p14="http://schemas.microsoft.com/office/powerpoint/2010/main" val="3089027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7">
            <a:extLst>
              <a:ext uri="{FF2B5EF4-FFF2-40B4-BE49-F238E27FC236}">
                <a16:creationId xmlns:a16="http://schemas.microsoft.com/office/drawing/2014/main" id="{4CB1A464-81AD-8D4D-BCE6-BF0CCCD0B397}"/>
              </a:ext>
            </a:extLst>
          </p:cNvPr>
          <p:cNvGraphicFramePr>
            <a:graphicFrameLocks noGrp="1"/>
          </p:cNvGraphicFramePr>
          <p:nvPr>
            <p:extLst>
              <p:ext uri="{D42A27DB-BD31-4B8C-83A1-F6EECF244321}">
                <p14:modId xmlns:p14="http://schemas.microsoft.com/office/powerpoint/2010/main" val="3873218288"/>
              </p:ext>
            </p:extLst>
          </p:nvPr>
        </p:nvGraphicFramePr>
        <p:xfrm>
          <a:off x="4463176" y="1068854"/>
          <a:ext cx="4645790" cy="4063873"/>
        </p:xfrm>
        <a:graphic>
          <a:graphicData uri="http://schemas.openxmlformats.org/drawingml/2006/table">
            <a:tbl>
              <a:tblPr firstRow="1" bandRow="1">
                <a:tableStyleId>{5C22544A-7EE6-4342-B048-85BDC9FD1C3A}</a:tableStyleId>
              </a:tblPr>
              <a:tblGrid>
                <a:gridCol w="1261003">
                  <a:extLst>
                    <a:ext uri="{9D8B030D-6E8A-4147-A177-3AD203B41FA5}">
                      <a16:colId xmlns:a16="http://schemas.microsoft.com/office/drawing/2014/main" val="1944432691"/>
                    </a:ext>
                  </a:extLst>
                </a:gridCol>
                <a:gridCol w="1981339">
                  <a:extLst>
                    <a:ext uri="{9D8B030D-6E8A-4147-A177-3AD203B41FA5}">
                      <a16:colId xmlns:a16="http://schemas.microsoft.com/office/drawing/2014/main" val="1661844142"/>
                    </a:ext>
                  </a:extLst>
                </a:gridCol>
                <a:gridCol w="1403448">
                  <a:extLst>
                    <a:ext uri="{9D8B030D-6E8A-4147-A177-3AD203B41FA5}">
                      <a16:colId xmlns:a16="http://schemas.microsoft.com/office/drawing/2014/main" val="1607563751"/>
                    </a:ext>
                  </a:extLst>
                </a:gridCol>
              </a:tblGrid>
              <a:tr h="394719">
                <a:tc>
                  <a:txBody>
                    <a:bodyPr/>
                    <a:lstStyle/>
                    <a:p>
                      <a:endParaRPr lang="en-US" sz="1400" dirty="0"/>
                    </a:p>
                  </a:txBody>
                  <a:tcPr marL="68580" marR="68580" marT="34290" marB="34290"/>
                </a:tc>
                <a:tc>
                  <a:txBody>
                    <a:bodyPr/>
                    <a:lstStyle/>
                    <a:p>
                      <a:pPr algn="ctr">
                        <a:lnSpc>
                          <a:spcPct val="150000"/>
                        </a:lnSpc>
                      </a:pPr>
                      <a:r>
                        <a:rPr lang="en-US" sz="1400" dirty="0"/>
                        <a:t>ZBE Solution</a:t>
                      </a:r>
                    </a:p>
                  </a:txBody>
                  <a:tcPr marL="68580" marR="68580" marT="34290" marB="34290"/>
                </a:tc>
                <a:tc>
                  <a:txBody>
                    <a:bodyPr/>
                    <a:lstStyle/>
                    <a:p>
                      <a:pPr algn="r">
                        <a:lnSpc>
                          <a:spcPct val="150000"/>
                        </a:lnSpc>
                      </a:pPr>
                      <a:r>
                        <a:rPr lang="en-US" sz="1400" dirty="0"/>
                        <a:t>Cost</a:t>
                      </a:r>
                    </a:p>
                  </a:txBody>
                  <a:tcPr marL="68580" marR="68580" marT="34290" marB="34290"/>
                </a:tc>
                <a:extLst>
                  <a:ext uri="{0D108BD9-81ED-4DB2-BD59-A6C34878D82A}">
                    <a16:rowId xmlns:a16="http://schemas.microsoft.com/office/drawing/2014/main" val="2769426632"/>
                  </a:ext>
                </a:extLst>
              </a:tr>
              <a:tr h="1815961">
                <a:tc>
                  <a:txBody>
                    <a:bodyPr/>
                    <a:lstStyle/>
                    <a:p>
                      <a:pPr>
                        <a:lnSpc>
                          <a:spcPct val="150000"/>
                        </a:lnSpc>
                      </a:pPr>
                      <a:r>
                        <a:rPr lang="en-US" sz="1400" b="1" dirty="0"/>
                        <a:t>Hydraulics &amp; Civil Design</a:t>
                      </a:r>
                    </a:p>
                  </a:txBody>
                  <a:tcPr marL="68580" marR="68580" marT="34290" marB="34290"/>
                </a:tc>
                <a:tc>
                  <a:txBody>
                    <a:bodyPr/>
                    <a:lstStyle/>
                    <a:p>
                      <a:pPr marL="285750" indent="-285750">
                        <a:lnSpc>
                          <a:spcPct val="150000"/>
                        </a:lnSpc>
                        <a:buFont typeface="Arial" panose="020B0604020202020204" pitchFamily="34" charset="0"/>
                        <a:buChar char="•"/>
                      </a:pPr>
                      <a:r>
                        <a:rPr lang="en-US" sz="1400" dirty="0"/>
                        <a:t>.25”, .375”, and .5” schedules</a:t>
                      </a:r>
                    </a:p>
                    <a:p>
                      <a:pPr marL="285750" indent="-285750">
                        <a:lnSpc>
                          <a:spcPct val="150000"/>
                        </a:lnSpc>
                        <a:buFont typeface="Arial" panose="020B0604020202020204" pitchFamily="34" charset="0"/>
                        <a:buChar char="•"/>
                      </a:pPr>
                      <a:r>
                        <a:rPr lang="en-US" sz="1400" dirty="0"/>
                        <a:t>Pump F x 2</a:t>
                      </a:r>
                    </a:p>
                    <a:p>
                      <a:pPr marL="285750" indent="-285750">
                        <a:lnSpc>
                          <a:spcPct val="150000"/>
                        </a:lnSpc>
                        <a:buFont typeface="Arial" panose="020B0604020202020204" pitchFamily="34" charset="0"/>
                        <a:buChar char="•"/>
                      </a:pPr>
                      <a:r>
                        <a:rPr lang="en-US" sz="1400" dirty="0"/>
                        <a:t>Junctions 9 and 11 pump locations</a:t>
                      </a:r>
                    </a:p>
                  </a:txBody>
                  <a:tcPr marL="68580" marR="68580" marT="34290" marB="34290"/>
                </a:tc>
                <a:tc>
                  <a:txBody>
                    <a:bodyPr/>
                    <a:lstStyle/>
                    <a:p>
                      <a:pPr algn="r">
                        <a:lnSpc>
                          <a:spcPct val="200000"/>
                        </a:lnSpc>
                      </a:pPr>
                      <a:endParaRPr lang="en-US" sz="1400" b="1" dirty="0"/>
                    </a:p>
                    <a:p>
                      <a:pPr algn="r">
                        <a:lnSpc>
                          <a:spcPct val="250000"/>
                        </a:lnSpc>
                      </a:pPr>
                      <a:r>
                        <a:rPr lang="en-US" sz="1400" b="1" dirty="0"/>
                        <a:t>$33,166,245</a:t>
                      </a:r>
                    </a:p>
                  </a:txBody>
                  <a:tcPr marL="68580" marR="68580" marT="34290" marB="34290"/>
                </a:tc>
                <a:extLst>
                  <a:ext uri="{0D108BD9-81ED-4DB2-BD59-A6C34878D82A}">
                    <a16:rowId xmlns:a16="http://schemas.microsoft.com/office/drawing/2014/main" val="1276461503"/>
                  </a:ext>
                </a:extLst>
              </a:tr>
              <a:tr h="1260506">
                <a:tc>
                  <a:txBody>
                    <a:bodyPr/>
                    <a:lstStyle/>
                    <a:p>
                      <a:pPr>
                        <a:lnSpc>
                          <a:spcPct val="150000"/>
                        </a:lnSpc>
                      </a:pPr>
                      <a:r>
                        <a:rPr lang="en-US" sz="1400" b="1" dirty="0"/>
                        <a:t>Equipment</a:t>
                      </a:r>
                    </a:p>
                  </a:txBody>
                  <a:tcPr marL="68580" marR="68580" marT="34290" marB="34290"/>
                </a:tc>
                <a:tc>
                  <a:txBody>
                    <a:bodyPr/>
                    <a:lstStyle/>
                    <a:p>
                      <a:pPr marL="285750" indent="-285750">
                        <a:buFont typeface="Arial" panose="020B0604020202020204" pitchFamily="34" charset="0"/>
                        <a:buChar char="•"/>
                      </a:pPr>
                      <a:r>
                        <a:rPr lang="en-US" sz="1400" dirty="0"/>
                        <a:t>12 track-hoe-days</a:t>
                      </a:r>
                    </a:p>
                    <a:p>
                      <a:pPr marL="285750" indent="-285750">
                        <a:buFont typeface="Arial" panose="020B0604020202020204" pitchFamily="34" charset="0"/>
                        <a:buChar char="•"/>
                      </a:pPr>
                      <a:r>
                        <a:rPr lang="en-US" sz="1400" dirty="0"/>
                        <a:t>6 dump-truck-days</a:t>
                      </a:r>
                    </a:p>
                    <a:p>
                      <a:pPr marL="285750" indent="-285750">
                        <a:buFont typeface="Arial" panose="020B0604020202020204" pitchFamily="34" charset="0"/>
                        <a:buChar char="•"/>
                      </a:pPr>
                      <a:r>
                        <a:rPr lang="en-US" sz="1400" dirty="0"/>
                        <a:t>1 crane-day</a:t>
                      </a:r>
                    </a:p>
                    <a:p>
                      <a:pPr marL="285750" indent="-285750">
                        <a:buFont typeface="Arial" panose="020B0604020202020204" pitchFamily="34" charset="0"/>
                        <a:buChar char="•"/>
                      </a:pPr>
                      <a:r>
                        <a:rPr lang="en-US" sz="1400" dirty="0"/>
                        <a:t>4 concrete-truck-days</a:t>
                      </a:r>
                    </a:p>
                  </a:txBody>
                  <a:tcPr marL="68580" marR="68580" marT="34290" marB="34290"/>
                </a:tc>
                <a:tc>
                  <a:txBody>
                    <a:bodyPr/>
                    <a:lstStyle/>
                    <a:p>
                      <a:pPr algn="r"/>
                      <a:endParaRPr lang="en-US" sz="1400" dirty="0"/>
                    </a:p>
                    <a:p>
                      <a:pPr algn="r"/>
                      <a:endParaRPr lang="en-US" sz="1400" dirty="0"/>
                    </a:p>
                    <a:p>
                      <a:pPr algn="r"/>
                      <a:endParaRPr lang="en-US" sz="1400" dirty="0"/>
                    </a:p>
                    <a:p>
                      <a:pPr algn="r"/>
                      <a:r>
                        <a:rPr lang="en-US" sz="1400" b="1" dirty="0"/>
                        <a:t>$176,000</a:t>
                      </a:r>
                    </a:p>
                  </a:txBody>
                  <a:tcPr marL="68580" marR="68580" marT="34290" marB="34290"/>
                </a:tc>
                <a:extLst>
                  <a:ext uri="{0D108BD9-81ED-4DB2-BD59-A6C34878D82A}">
                    <a16:rowId xmlns:a16="http://schemas.microsoft.com/office/drawing/2014/main" val="348258760"/>
                  </a:ext>
                </a:extLst>
              </a:tr>
              <a:tr h="592687">
                <a:tc>
                  <a:txBody>
                    <a:bodyPr/>
                    <a:lstStyle/>
                    <a:p>
                      <a:pPr>
                        <a:lnSpc>
                          <a:spcPct val="150000"/>
                        </a:lnSpc>
                      </a:pPr>
                      <a:r>
                        <a:rPr lang="en-US" sz="1400" b="1" dirty="0"/>
                        <a:t>Total</a:t>
                      </a:r>
                    </a:p>
                  </a:txBody>
                  <a:tcPr marL="68580" marR="68580" marT="34290" marB="34290"/>
                </a:tc>
                <a:tc>
                  <a:txBody>
                    <a:bodyPr/>
                    <a:lstStyle/>
                    <a:p>
                      <a:endParaRPr lang="en-US" sz="1400" dirty="0"/>
                    </a:p>
                  </a:txBody>
                  <a:tcPr marL="68580" marR="68580" marT="34290" marB="34290"/>
                </a:tc>
                <a:tc>
                  <a:txBody>
                    <a:bodyPr/>
                    <a:lstStyle/>
                    <a:p>
                      <a:pPr algn="r"/>
                      <a:r>
                        <a:rPr lang="en-US" sz="1500" b="1" u="sng" dirty="0"/>
                        <a:t>$33,342,244</a:t>
                      </a:r>
                    </a:p>
                  </a:txBody>
                  <a:tcPr marL="68580" marR="68580" marT="34290" marB="34290"/>
                </a:tc>
                <a:extLst>
                  <a:ext uri="{0D108BD9-81ED-4DB2-BD59-A6C34878D82A}">
                    <a16:rowId xmlns:a16="http://schemas.microsoft.com/office/drawing/2014/main" val="333270449"/>
                  </a:ext>
                </a:extLst>
              </a:tr>
            </a:tbl>
          </a:graphicData>
        </a:graphic>
      </p:graphicFrame>
      <p:graphicFrame>
        <p:nvGraphicFramePr>
          <p:cNvPr id="4" name="Table 7">
            <a:extLst>
              <a:ext uri="{FF2B5EF4-FFF2-40B4-BE49-F238E27FC236}">
                <a16:creationId xmlns:a16="http://schemas.microsoft.com/office/drawing/2014/main" id="{9D5EF90D-4233-434B-AEA5-0898007169B2}"/>
              </a:ext>
            </a:extLst>
          </p:cNvPr>
          <p:cNvGraphicFramePr>
            <a:graphicFrameLocks noGrp="1"/>
          </p:cNvGraphicFramePr>
          <p:nvPr>
            <p:extLst>
              <p:ext uri="{D42A27DB-BD31-4B8C-83A1-F6EECF244321}">
                <p14:modId xmlns:p14="http://schemas.microsoft.com/office/powerpoint/2010/main" val="4092874673"/>
              </p:ext>
            </p:extLst>
          </p:nvPr>
        </p:nvGraphicFramePr>
        <p:xfrm>
          <a:off x="35034" y="1068855"/>
          <a:ext cx="4186861" cy="4056254"/>
        </p:xfrm>
        <a:graphic>
          <a:graphicData uri="http://schemas.openxmlformats.org/drawingml/2006/table">
            <a:tbl>
              <a:tblPr firstRow="1" bandRow="1">
                <a:tableStyleId>{5C22544A-7EE6-4342-B048-85BDC9FD1C3A}</a:tableStyleId>
              </a:tblPr>
              <a:tblGrid>
                <a:gridCol w="1281691">
                  <a:extLst>
                    <a:ext uri="{9D8B030D-6E8A-4147-A177-3AD203B41FA5}">
                      <a16:colId xmlns:a16="http://schemas.microsoft.com/office/drawing/2014/main" val="1944432691"/>
                    </a:ext>
                  </a:extLst>
                </a:gridCol>
                <a:gridCol w="1679770">
                  <a:extLst>
                    <a:ext uri="{9D8B030D-6E8A-4147-A177-3AD203B41FA5}">
                      <a16:colId xmlns:a16="http://schemas.microsoft.com/office/drawing/2014/main" val="1661844142"/>
                    </a:ext>
                  </a:extLst>
                </a:gridCol>
                <a:gridCol w="1225400">
                  <a:extLst>
                    <a:ext uri="{9D8B030D-6E8A-4147-A177-3AD203B41FA5}">
                      <a16:colId xmlns:a16="http://schemas.microsoft.com/office/drawing/2014/main" val="1607563751"/>
                    </a:ext>
                  </a:extLst>
                </a:gridCol>
              </a:tblGrid>
              <a:tr h="345281">
                <a:tc>
                  <a:txBody>
                    <a:bodyPr/>
                    <a:lstStyle/>
                    <a:p>
                      <a:endParaRPr lang="en-US" sz="1400" dirty="0"/>
                    </a:p>
                  </a:txBody>
                  <a:tcPr marL="68580" marR="68580" marT="34290" marB="34290"/>
                </a:tc>
                <a:tc>
                  <a:txBody>
                    <a:bodyPr/>
                    <a:lstStyle/>
                    <a:p>
                      <a:pPr algn="ctr">
                        <a:lnSpc>
                          <a:spcPct val="150000"/>
                        </a:lnSpc>
                      </a:pPr>
                      <a:r>
                        <a:rPr lang="en-US" sz="1400" dirty="0"/>
                        <a:t>Initial Solution</a:t>
                      </a:r>
                    </a:p>
                  </a:txBody>
                  <a:tcPr marL="68580" marR="68580" marT="34290" marB="34290"/>
                </a:tc>
                <a:tc>
                  <a:txBody>
                    <a:bodyPr/>
                    <a:lstStyle/>
                    <a:p>
                      <a:pPr algn="r">
                        <a:lnSpc>
                          <a:spcPct val="150000"/>
                        </a:lnSpc>
                      </a:pPr>
                      <a:r>
                        <a:rPr lang="en-US" sz="1400" dirty="0"/>
                        <a:t>Cost</a:t>
                      </a:r>
                    </a:p>
                  </a:txBody>
                  <a:tcPr marL="68580" marR="68580" marT="34290" marB="34290"/>
                </a:tc>
                <a:extLst>
                  <a:ext uri="{0D108BD9-81ED-4DB2-BD59-A6C34878D82A}">
                    <a16:rowId xmlns:a16="http://schemas.microsoft.com/office/drawing/2014/main" val="2769426632"/>
                  </a:ext>
                </a:extLst>
              </a:tr>
              <a:tr h="962501">
                <a:tc>
                  <a:txBody>
                    <a:bodyPr/>
                    <a:lstStyle/>
                    <a:p>
                      <a:pPr>
                        <a:lnSpc>
                          <a:spcPct val="150000"/>
                        </a:lnSpc>
                      </a:pPr>
                      <a:r>
                        <a:rPr lang="en-US" sz="1400" b="1" dirty="0"/>
                        <a:t>Hydraulics &amp; Civil Design</a:t>
                      </a:r>
                    </a:p>
                  </a:txBody>
                  <a:tcPr marL="68580" marR="68580" marT="34290" marB="34290"/>
                </a:tc>
                <a:tc>
                  <a:txBody>
                    <a:bodyPr/>
                    <a:lstStyle/>
                    <a:p>
                      <a:pPr marL="285750" indent="-285750">
                        <a:lnSpc>
                          <a:spcPct val="150000"/>
                        </a:lnSpc>
                        <a:buFont typeface="Arial" panose="020B0604020202020204" pitchFamily="34" charset="0"/>
                        <a:buChar char="•"/>
                      </a:pPr>
                      <a:r>
                        <a:rPr lang="en-US" sz="1400" dirty="0"/>
                        <a:t>.25”, .312”, and .5” schedules</a:t>
                      </a:r>
                    </a:p>
                    <a:p>
                      <a:pPr marL="285750" indent="-285750">
                        <a:lnSpc>
                          <a:spcPct val="150000"/>
                        </a:lnSpc>
                        <a:buFont typeface="Arial" panose="020B0604020202020204" pitchFamily="34" charset="0"/>
                        <a:buChar char="•"/>
                      </a:pPr>
                      <a:r>
                        <a:rPr lang="en-US" sz="1400" dirty="0"/>
                        <a:t>Pump E</a:t>
                      </a:r>
                    </a:p>
                    <a:p>
                      <a:pPr marL="285750" indent="-285750">
                        <a:lnSpc>
                          <a:spcPct val="150000"/>
                        </a:lnSpc>
                        <a:buFont typeface="Arial" panose="020B0604020202020204" pitchFamily="34" charset="0"/>
                        <a:buChar char="•"/>
                      </a:pPr>
                      <a:r>
                        <a:rPr lang="en-US" sz="1400" dirty="0"/>
                        <a:t>Junction 10 pump location</a:t>
                      </a:r>
                    </a:p>
                  </a:txBody>
                  <a:tcPr marL="68580" marR="68580" marT="34290" marB="34290"/>
                </a:tc>
                <a:tc>
                  <a:txBody>
                    <a:bodyPr/>
                    <a:lstStyle/>
                    <a:p>
                      <a:pPr algn="r">
                        <a:lnSpc>
                          <a:spcPct val="200000"/>
                        </a:lnSpc>
                      </a:pPr>
                      <a:endParaRPr lang="en-US" sz="1400" b="1" dirty="0"/>
                    </a:p>
                    <a:p>
                      <a:pPr algn="r">
                        <a:lnSpc>
                          <a:spcPct val="250000"/>
                        </a:lnSpc>
                      </a:pPr>
                      <a:r>
                        <a:rPr lang="en-US" sz="1400" b="1" dirty="0"/>
                        <a:t>$69,476,812</a:t>
                      </a:r>
                    </a:p>
                  </a:txBody>
                  <a:tcPr marL="68580" marR="68580" marT="34290" marB="34290"/>
                </a:tc>
                <a:extLst>
                  <a:ext uri="{0D108BD9-81ED-4DB2-BD59-A6C34878D82A}">
                    <a16:rowId xmlns:a16="http://schemas.microsoft.com/office/drawing/2014/main" val="1276461503"/>
                  </a:ext>
                </a:extLst>
              </a:tr>
              <a:tr h="891540">
                <a:tc>
                  <a:txBody>
                    <a:bodyPr/>
                    <a:lstStyle/>
                    <a:p>
                      <a:pPr>
                        <a:lnSpc>
                          <a:spcPct val="150000"/>
                        </a:lnSpc>
                      </a:pPr>
                      <a:r>
                        <a:rPr lang="en-US" sz="1400" b="1" dirty="0"/>
                        <a:t>Equipment</a:t>
                      </a:r>
                    </a:p>
                  </a:txBody>
                  <a:tcPr marL="68580" marR="68580" marT="34290" marB="34290"/>
                </a:tc>
                <a:tc>
                  <a:txBody>
                    <a:bodyPr/>
                    <a:lstStyle/>
                    <a:p>
                      <a:pPr marL="285750" indent="-285750">
                        <a:buFont typeface="Arial" panose="020B0604020202020204" pitchFamily="34" charset="0"/>
                        <a:buChar char="•"/>
                      </a:pPr>
                      <a:r>
                        <a:rPr lang="en-US" sz="1400" dirty="0"/>
                        <a:t>350 track-hoe-days</a:t>
                      </a:r>
                    </a:p>
                    <a:p>
                      <a:pPr marL="285750" indent="-285750">
                        <a:buFont typeface="Arial" panose="020B0604020202020204" pitchFamily="34" charset="0"/>
                        <a:buChar char="•"/>
                      </a:pPr>
                      <a:r>
                        <a:rPr lang="en-US" sz="1400" dirty="0"/>
                        <a:t>1160 dump-truck-days</a:t>
                      </a:r>
                    </a:p>
                    <a:p>
                      <a:pPr marL="285750" indent="-285750">
                        <a:buFont typeface="Arial" panose="020B0604020202020204" pitchFamily="34" charset="0"/>
                        <a:buChar char="•"/>
                      </a:pPr>
                      <a:r>
                        <a:rPr lang="en-US" sz="1400" dirty="0"/>
                        <a:t>1 crane-day</a:t>
                      </a:r>
                    </a:p>
                    <a:p>
                      <a:pPr marL="285750" indent="-285750">
                        <a:buFont typeface="Arial" panose="020B0604020202020204" pitchFamily="34" charset="0"/>
                        <a:buChar char="•"/>
                      </a:pPr>
                      <a:r>
                        <a:rPr lang="en-US" sz="1400" dirty="0"/>
                        <a:t>5 concrete-truck-days</a:t>
                      </a:r>
                    </a:p>
                  </a:txBody>
                  <a:tcPr marL="68580" marR="68580" marT="34290" marB="34290"/>
                </a:tc>
                <a:tc>
                  <a:txBody>
                    <a:bodyPr/>
                    <a:lstStyle/>
                    <a:p>
                      <a:pPr algn="r"/>
                      <a:endParaRPr lang="en-US" sz="1400" dirty="0"/>
                    </a:p>
                    <a:p>
                      <a:pPr algn="r"/>
                      <a:endParaRPr lang="en-US" sz="1400" dirty="0"/>
                    </a:p>
                    <a:p>
                      <a:pPr algn="r"/>
                      <a:endParaRPr lang="en-US" sz="1400" dirty="0"/>
                    </a:p>
                    <a:p>
                      <a:pPr algn="r"/>
                      <a:r>
                        <a:rPr lang="en-US" sz="1400" b="1" dirty="0"/>
                        <a:t>$3,035,000</a:t>
                      </a:r>
                    </a:p>
                  </a:txBody>
                  <a:tcPr marL="68580" marR="68580" marT="34290" marB="34290"/>
                </a:tc>
                <a:extLst>
                  <a:ext uri="{0D108BD9-81ED-4DB2-BD59-A6C34878D82A}">
                    <a16:rowId xmlns:a16="http://schemas.microsoft.com/office/drawing/2014/main" val="348258760"/>
                  </a:ext>
                </a:extLst>
              </a:tr>
              <a:tr h="502920">
                <a:tc>
                  <a:txBody>
                    <a:bodyPr/>
                    <a:lstStyle/>
                    <a:p>
                      <a:pPr>
                        <a:lnSpc>
                          <a:spcPct val="150000"/>
                        </a:lnSpc>
                      </a:pPr>
                      <a:r>
                        <a:rPr lang="en-US" sz="1400" b="1" dirty="0"/>
                        <a:t>Total</a:t>
                      </a:r>
                    </a:p>
                  </a:txBody>
                  <a:tcPr marL="68580" marR="68580" marT="34290" marB="34290"/>
                </a:tc>
                <a:tc>
                  <a:txBody>
                    <a:bodyPr/>
                    <a:lstStyle/>
                    <a:p>
                      <a:endParaRPr lang="en-US" sz="1400" dirty="0"/>
                    </a:p>
                  </a:txBody>
                  <a:tcPr marL="68580" marR="68580" marT="34290" marB="34290"/>
                </a:tc>
                <a:tc>
                  <a:txBody>
                    <a:bodyPr/>
                    <a:lstStyle/>
                    <a:p>
                      <a:pPr algn="r"/>
                      <a:r>
                        <a:rPr lang="en-US" sz="1500" b="1" u="sng" dirty="0"/>
                        <a:t>$72,511,812</a:t>
                      </a:r>
                    </a:p>
                  </a:txBody>
                  <a:tcPr marL="68580" marR="68580" marT="34290" marB="34290"/>
                </a:tc>
                <a:extLst>
                  <a:ext uri="{0D108BD9-81ED-4DB2-BD59-A6C34878D82A}">
                    <a16:rowId xmlns:a16="http://schemas.microsoft.com/office/drawing/2014/main" val="333270449"/>
                  </a:ext>
                </a:extLst>
              </a:tr>
            </a:tbl>
          </a:graphicData>
        </a:graphic>
      </p:graphicFrame>
      <p:sp>
        <p:nvSpPr>
          <p:cNvPr id="18" name="TextBox 17">
            <a:extLst>
              <a:ext uri="{FF2B5EF4-FFF2-40B4-BE49-F238E27FC236}">
                <a16:creationId xmlns:a16="http://schemas.microsoft.com/office/drawing/2014/main" id="{39780F8A-FB0B-A84F-8F06-73536595043C}"/>
              </a:ext>
            </a:extLst>
          </p:cNvPr>
          <p:cNvSpPr txBox="1"/>
          <p:nvPr/>
        </p:nvSpPr>
        <p:spPr>
          <a:xfrm>
            <a:off x="3325468" y="264836"/>
            <a:ext cx="2487156" cy="553998"/>
          </a:xfrm>
          <a:prstGeom prst="rect">
            <a:avLst/>
          </a:prstGeom>
          <a:noFill/>
        </p:spPr>
        <p:txBody>
          <a:bodyPr wrap="none" rtlCol="0">
            <a:spAutoFit/>
          </a:bodyPr>
          <a:lstStyle/>
          <a:p>
            <a:r>
              <a:rPr lang="en-US" sz="3000" b="1" dirty="0">
                <a:solidFill>
                  <a:schemeClr val="bg1"/>
                </a:solidFill>
              </a:rPr>
              <a:t>Cost Summary</a:t>
            </a:r>
          </a:p>
        </p:txBody>
      </p:sp>
      <p:sp>
        <p:nvSpPr>
          <p:cNvPr id="13" name="TextBox 12">
            <a:extLst>
              <a:ext uri="{FF2B5EF4-FFF2-40B4-BE49-F238E27FC236}">
                <a16:creationId xmlns:a16="http://schemas.microsoft.com/office/drawing/2014/main" id="{77D6A5C7-1AE5-45BA-ACC5-6C46AC62F7A6}"/>
              </a:ext>
            </a:extLst>
          </p:cNvPr>
          <p:cNvSpPr txBox="1"/>
          <p:nvPr/>
        </p:nvSpPr>
        <p:spPr>
          <a:xfrm>
            <a:off x="1447800" y="2190750"/>
            <a:ext cx="6303235" cy="1446550"/>
          </a:xfrm>
          <a:prstGeom prst="rect">
            <a:avLst/>
          </a:prstGeom>
          <a:solidFill>
            <a:schemeClr val="bg1"/>
          </a:solidFill>
          <a:ln w="38100">
            <a:solidFill>
              <a:srgbClr val="FF0000"/>
            </a:solidFill>
          </a:ln>
        </p:spPr>
        <p:txBody>
          <a:bodyPr wrap="square" rtlCol="0">
            <a:spAutoFit/>
          </a:bodyPr>
          <a:lstStyle/>
          <a:p>
            <a:r>
              <a:rPr lang="en-US" sz="4400" dirty="0"/>
              <a:t>Savings of </a:t>
            </a:r>
            <a:r>
              <a:rPr lang="en-US" sz="4400" b="1" dirty="0">
                <a:solidFill>
                  <a:srgbClr val="00B050"/>
                </a:solidFill>
              </a:rPr>
              <a:t>$39,169,568 </a:t>
            </a:r>
            <a:r>
              <a:rPr lang="en-US" sz="4400" dirty="0"/>
              <a:t>compared to initial design!</a:t>
            </a:r>
          </a:p>
        </p:txBody>
      </p:sp>
      <p:sp>
        <p:nvSpPr>
          <p:cNvPr id="2" name="Rectangle 1">
            <a:extLst>
              <a:ext uri="{FF2B5EF4-FFF2-40B4-BE49-F238E27FC236}">
                <a16:creationId xmlns:a16="http://schemas.microsoft.com/office/drawing/2014/main" id="{427E77EE-F4ED-4B8A-A0D6-2C576CAA91FB}"/>
              </a:ext>
            </a:extLst>
          </p:cNvPr>
          <p:cNvSpPr/>
          <p:nvPr/>
        </p:nvSpPr>
        <p:spPr>
          <a:xfrm>
            <a:off x="7924800" y="4552950"/>
            <a:ext cx="1184166" cy="3048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F8A886-272D-41CE-85CF-74B7F1AB805F}"/>
              </a:ext>
            </a:extLst>
          </p:cNvPr>
          <p:cNvSpPr/>
          <p:nvPr/>
        </p:nvSpPr>
        <p:spPr>
          <a:xfrm>
            <a:off x="3060141" y="4606795"/>
            <a:ext cx="1184166" cy="304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867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325B8-8001-FE4E-B13C-B76521F9165A}"/>
              </a:ext>
            </a:extLst>
          </p:cNvPr>
          <p:cNvSpPr>
            <a:spLocks noGrp="1"/>
          </p:cNvSpPr>
          <p:nvPr>
            <p:ph type="title"/>
          </p:nvPr>
        </p:nvSpPr>
        <p:spPr/>
        <p:txBody>
          <a:bodyPr/>
          <a:lstStyle/>
          <a:p>
            <a:pPr algn="ctr"/>
            <a:r>
              <a:rPr lang="en-US" dirty="0"/>
              <a:t>Risk Assessment </a:t>
            </a:r>
          </a:p>
        </p:txBody>
      </p:sp>
      <p:sp>
        <p:nvSpPr>
          <p:cNvPr id="3" name="Content Placeholder 2">
            <a:extLst>
              <a:ext uri="{FF2B5EF4-FFF2-40B4-BE49-F238E27FC236}">
                <a16:creationId xmlns:a16="http://schemas.microsoft.com/office/drawing/2014/main" id="{531E0832-104D-9C42-83DB-45DD65208156}"/>
              </a:ext>
            </a:extLst>
          </p:cNvPr>
          <p:cNvSpPr>
            <a:spLocks noGrp="1"/>
          </p:cNvSpPr>
          <p:nvPr>
            <p:ph idx="1"/>
          </p:nvPr>
        </p:nvSpPr>
        <p:spPr>
          <a:xfrm>
            <a:off x="2176334" y="1479898"/>
            <a:ext cx="4791333" cy="2183704"/>
          </a:xfrm>
        </p:spPr>
        <p:txBody>
          <a:bodyPr>
            <a:normAutofit fontScale="92500"/>
          </a:bodyPr>
          <a:lstStyle/>
          <a:p>
            <a:pPr marL="428625" indent="-428625">
              <a:buAutoNum type="romanUcPeriod"/>
            </a:pPr>
            <a:r>
              <a:rPr lang="en-US" sz="2400" dirty="0"/>
              <a:t>Combination of pipe thickness</a:t>
            </a:r>
          </a:p>
          <a:p>
            <a:pPr marL="428625" indent="-428625">
              <a:buAutoNum type="romanUcPeriod"/>
            </a:pPr>
            <a:r>
              <a:rPr lang="en-US" sz="2400" dirty="0"/>
              <a:t>Pump placement </a:t>
            </a:r>
          </a:p>
          <a:p>
            <a:pPr marL="428625" indent="-428625">
              <a:buAutoNum type="romanUcPeriod"/>
            </a:pPr>
            <a:r>
              <a:rPr lang="en-US" sz="2400" dirty="0"/>
              <a:t>Pump site leveling </a:t>
            </a:r>
          </a:p>
          <a:p>
            <a:pPr marL="428625" indent="-428625">
              <a:buAutoNum type="romanUcPeriod"/>
            </a:pPr>
            <a:r>
              <a:rPr lang="en-US" sz="2400" dirty="0"/>
              <a:t>Time</a:t>
            </a:r>
          </a:p>
          <a:p>
            <a:pPr marL="428625" indent="-428625">
              <a:buAutoNum type="romanUcPeriod"/>
            </a:pPr>
            <a:r>
              <a:rPr lang="en-US" sz="2400" dirty="0"/>
              <a:t>Calculation of work truck quantity </a:t>
            </a:r>
          </a:p>
        </p:txBody>
      </p:sp>
    </p:spTree>
    <p:extLst>
      <p:ext uri="{BB962C8B-B14F-4D97-AF65-F5344CB8AC3E}">
        <p14:creationId xmlns:p14="http://schemas.microsoft.com/office/powerpoint/2010/main" val="660917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295-152E-9144-850D-C09E6899CB86}"/>
              </a:ext>
            </a:extLst>
          </p:cNvPr>
          <p:cNvSpPr>
            <a:spLocks noGrp="1"/>
          </p:cNvSpPr>
          <p:nvPr>
            <p:ph type="title"/>
          </p:nvPr>
        </p:nvSpPr>
        <p:spPr>
          <a:xfrm>
            <a:off x="628650" y="273845"/>
            <a:ext cx="7886700" cy="637110"/>
          </a:xfrm>
        </p:spPr>
        <p:txBody>
          <a:bodyPr/>
          <a:lstStyle/>
          <a:p>
            <a:pPr algn="ctr"/>
            <a:r>
              <a:rPr lang="en-US" b="1" dirty="0"/>
              <a:t>Proposed Innovation Concept</a:t>
            </a:r>
          </a:p>
        </p:txBody>
      </p:sp>
      <p:sp>
        <p:nvSpPr>
          <p:cNvPr id="3" name="Content Placeholder 2">
            <a:extLst>
              <a:ext uri="{FF2B5EF4-FFF2-40B4-BE49-F238E27FC236}">
                <a16:creationId xmlns:a16="http://schemas.microsoft.com/office/drawing/2014/main" id="{8640F600-B9D9-F246-8924-D74A8E739F38}"/>
              </a:ext>
            </a:extLst>
          </p:cNvPr>
          <p:cNvSpPr>
            <a:spLocks noGrp="1"/>
          </p:cNvSpPr>
          <p:nvPr>
            <p:ph idx="1"/>
          </p:nvPr>
        </p:nvSpPr>
        <p:spPr>
          <a:xfrm>
            <a:off x="605853" y="1016599"/>
            <a:ext cx="3209405" cy="1114530"/>
          </a:xfrm>
        </p:spPr>
        <p:txBody>
          <a:bodyPr>
            <a:normAutofit fontScale="85000" lnSpcReduction="10000"/>
          </a:bodyPr>
          <a:lstStyle/>
          <a:p>
            <a:r>
              <a:rPr lang="en-US" dirty="0"/>
              <a:t>One large pump creates a large pressure increase</a:t>
            </a:r>
          </a:p>
          <a:p>
            <a:pPr lvl="1"/>
            <a:r>
              <a:rPr lang="en-US" dirty="0"/>
              <a:t>This corresponds to a requirement for thicker walls</a:t>
            </a:r>
          </a:p>
        </p:txBody>
      </p:sp>
      <p:grpSp>
        <p:nvGrpSpPr>
          <p:cNvPr id="4" name="Group 3">
            <a:extLst>
              <a:ext uri="{FF2B5EF4-FFF2-40B4-BE49-F238E27FC236}">
                <a16:creationId xmlns:a16="http://schemas.microsoft.com/office/drawing/2014/main" id="{8DCC45D2-3693-4D25-A679-5CA26E38B90F}"/>
              </a:ext>
            </a:extLst>
          </p:cNvPr>
          <p:cNvGrpSpPr/>
          <p:nvPr/>
        </p:nvGrpSpPr>
        <p:grpSpPr>
          <a:xfrm>
            <a:off x="3793932" y="1113638"/>
            <a:ext cx="4749560" cy="1523568"/>
            <a:chOff x="1272787" y="2996829"/>
            <a:chExt cx="8565781" cy="4737477"/>
          </a:xfrm>
        </p:grpSpPr>
        <p:cxnSp>
          <p:nvCxnSpPr>
            <p:cNvPr id="5" name="Straight Connector 4">
              <a:extLst>
                <a:ext uri="{FF2B5EF4-FFF2-40B4-BE49-F238E27FC236}">
                  <a16:creationId xmlns:a16="http://schemas.microsoft.com/office/drawing/2014/main" id="{0CCDAD2F-BD99-5749-A7D4-18E863D4806F}"/>
                </a:ext>
              </a:extLst>
            </p:cNvPr>
            <p:cNvCxnSpPr/>
            <p:nvPr/>
          </p:nvCxnSpPr>
          <p:spPr>
            <a:xfrm>
              <a:off x="1847461" y="3097861"/>
              <a:ext cx="0" cy="30791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132654E-E379-E146-A510-BC00E07AB25B}"/>
                </a:ext>
              </a:extLst>
            </p:cNvPr>
            <p:cNvCxnSpPr>
              <a:cxnSpLocks/>
            </p:cNvCxnSpPr>
            <p:nvPr/>
          </p:nvCxnSpPr>
          <p:spPr>
            <a:xfrm flipH="1">
              <a:off x="1847461" y="6176963"/>
              <a:ext cx="7725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1D94DF8-0C8B-AC43-A1DE-C9D87588A10B}"/>
                </a:ext>
              </a:extLst>
            </p:cNvPr>
            <p:cNvCxnSpPr>
              <a:cxnSpLocks/>
            </p:cNvCxnSpPr>
            <p:nvPr/>
          </p:nvCxnSpPr>
          <p:spPr>
            <a:xfrm flipH="1" flipV="1">
              <a:off x="1852127" y="4900273"/>
              <a:ext cx="1004596" cy="268886"/>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C51D2C7-FC24-1E41-AB8B-E868B08535D8}"/>
                </a:ext>
              </a:extLst>
            </p:cNvPr>
            <p:cNvCxnSpPr>
              <a:cxnSpLocks/>
            </p:cNvCxnSpPr>
            <p:nvPr/>
          </p:nvCxnSpPr>
          <p:spPr>
            <a:xfrm flipV="1">
              <a:off x="2856723" y="3265714"/>
              <a:ext cx="0" cy="1903445"/>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6285797-C98B-9240-BCF5-74D39B5170D2}"/>
                </a:ext>
              </a:extLst>
            </p:cNvPr>
            <p:cNvCxnSpPr>
              <a:cxnSpLocks/>
            </p:cNvCxnSpPr>
            <p:nvPr/>
          </p:nvCxnSpPr>
          <p:spPr>
            <a:xfrm flipH="1" flipV="1">
              <a:off x="2856723" y="3268841"/>
              <a:ext cx="6100665" cy="1765875"/>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80D34C9-64DA-E84F-872A-6D1E32F97633}"/>
                </a:ext>
              </a:extLst>
            </p:cNvPr>
            <p:cNvCxnSpPr>
              <a:cxnSpLocks/>
            </p:cNvCxnSpPr>
            <p:nvPr/>
          </p:nvCxnSpPr>
          <p:spPr>
            <a:xfrm flipV="1">
              <a:off x="2856723" y="2996829"/>
              <a:ext cx="0" cy="3180134"/>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067749D8-AC3F-994C-B5D5-6BE4C222FD2C}"/>
                </a:ext>
              </a:extLst>
            </p:cNvPr>
            <p:cNvCxnSpPr>
              <a:cxnSpLocks/>
            </p:cNvCxnSpPr>
            <p:nvPr/>
          </p:nvCxnSpPr>
          <p:spPr>
            <a:xfrm>
              <a:off x="1847461" y="5034716"/>
              <a:ext cx="7940351" cy="0"/>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B9B85174-7840-734A-BEE8-DD70EF076005}"/>
                </a:ext>
              </a:extLst>
            </p:cNvPr>
            <p:cNvSpPr txBox="1"/>
            <p:nvPr/>
          </p:nvSpPr>
          <p:spPr>
            <a:xfrm rot="16200000">
              <a:off x="-446518" y="5473805"/>
              <a:ext cx="3979806" cy="541195"/>
            </a:xfrm>
            <a:prstGeom prst="rect">
              <a:avLst/>
            </a:prstGeom>
            <a:noFill/>
          </p:spPr>
          <p:txBody>
            <a:bodyPr wrap="none" rtlCol="0">
              <a:spAutoFit/>
            </a:bodyPr>
            <a:lstStyle/>
            <a:p>
              <a:r>
                <a:rPr lang="en-US" sz="1350" dirty="0"/>
                <a:t>Gauge Pressure</a:t>
              </a:r>
            </a:p>
          </p:txBody>
        </p:sp>
        <p:sp>
          <p:nvSpPr>
            <p:cNvPr id="25" name="TextBox 24">
              <a:extLst>
                <a:ext uri="{FF2B5EF4-FFF2-40B4-BE49-F238E27FC236}">
                  <a16:creationId xmlns:a16="http://schemas.microsoft.com/office/drawing/2014/main" id="{6943D52C-C481-E940-9F60-78D5768FFD2C}"/>
                </a:ext>
              </a:extLst>
            </p:cNvPr>
            <p:cNvSpPr txBox="1"/>
            <p:nvPr/>
          </p:nvSpPr>
          <p:spPr>
            <a:xfrm>
              <a:off x="5108807" y="6160679"/>
              <a:ext cx="1418556" cy="933094"/>
            </a:xfrm>
            <a:prstGeom prst="rect">
              <a:avLst/>
            </a:prstGeom>
            <a:noFill/>
          </p:spPr>
          <p:txBody>
            <a:bodyPr wrap="none" rtlCol="0">
              <a:spAutoFit/>
            </a:bodyPr>
            <a:lstStyle/>
            <a:p>
              <a:r>
                <a:rPr lang="en-US" sz="1350" dirty="0"/>
                <a:t>Distance</a:t>
              </a:r>
            </a:p>
          </p:txBody>
        </p:sp>
        <p:sp>
          <p:nvSpPr>
            <p:cNvPr id="26" name="TextBox 25">
              <a:extLst>
                <a:ext uri="{FF2B5EF4-FFF2-40B4-BE49-F238E27FC236}">
                  <a16:creationId xmlns:a16="http://schemas.microsoft.com/office/drawing/2014/main" id="{3D47ACEB-CCD5-2849-8BE6-A2B2580DC7C7}"/>
                </a:ext>
              </a:extLst>
            </p:cNvPr>
            <p:cNvSpPr txBox="1"/>
            <p:nvPr/>
          </p:nvSpPr>
          <p:spPr>
            <a:xfrm>
              <a:off x="4788455" y="5026571"/>
              <a:ext cx="5050113" cy="933094"/>
            </a:xfrm>
            <a:prstGeom prst="rect">
              <a:avLst/>
            </a:prstGeom>
            <a:noFill/>
          </p:spPr>
          <p:txBody>
            <a:bodyPr wrap="none" rtlCol="0">
              <a:spAutoFit/>
            </a:bodyPr>
            <a:lstStyle/>
            <a:p>
              <a:r>
                <a:rPr lang="en-US" sz="1350" dirty="0">
                  <a:solidFill>
                    <a:srgbClr val="FF0000"/>
                  </a:solidFill>
                </a:rPr>
                <a:t>Minimum required pressure at outlet</a:t>
              </a:r>
            </a:p>
          </p:txBody>
        </p:sp>
        <p:sp>
          <p:nvSpPr>
            <p:cNvPr id="27" name="TextBox 26">
              <a:extLst>
                <a:ext uri="{FF2B5EF4-FFF2-40B4-BE49-F238E27FC236}">
                  <a16:creationId xmlns:a16="http://schemas.microsoft.com/office/drawing/2014/main" id="{3C455EF3-1A89-4E41-819A-6B1CE604C87B}"/>
                </a:ext>
              </a:extLst>
            </p:cNvPr>
            <p:cNvSpPr txBox="1"/>
            <p:nvPr/>
          </p:nvSpPr>
          <p:spPr>
            <a:xfrm>
              <a:off x="2844468" y="5488394"/>
              <a:ext cx="2221212" cy="933094"/>
            </a:xfrm>
            <a:prstGeom prst="rect">
              <a:avLst/>
            </a:prstGeom>
            <a:noFill/>
          </p:spPr>
          <p:txBody>
            <a:bodyPr wrap="none" rtlCol="0">
              <a:spAutoFit/>
            </a:bodyPr>
            <a:lstStyle/>
            <a:p>
              <a:r>
                <a:rPr lang="en-US" sz="1350" dirty="0">
                  <a:solidFill>
                    <a:srgbClr val="0070C0"/>
                  </a:solidFill>
                </a:rPr>
                <a:t>Pump Location</a:t>
              </a:r>
            </a:p>
          </p:txBody>
        </p:sp>
      </p:grpSp>
      <p:cxnSp>
        <p:nvCxnSpPr>
          <p:cNvPr id="17" name="Straight Connector 16">
            <a:extLst>
              <a:ext uri="{FF2B5EF4-FFF2-40B4-BE49-F238E27FC236}">
                <a16:creationId xmlns:a16="http://schemas.microsoft.com/office/drawing/2014/main" id="{AB5A2FC5-760A-4F3C-8DF6-8C5AAA64172B}"/>
              </a:ext>
            </a:extLst>
          </p:cNvPr>
          <p:cNvCxnSpPr/>
          <p:nvPr/>
        </p:nvCxnSpPr>
        <p:spPr>
          <a:xfrm>
            <a:off x="4112578" y="2420046"/>
            <a:ext cx="0" cy="9902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48BBCEE-91E0-4585-A1E2-6781B488A166}"/>
              </a:ext>
            </a:extLst>
          </p:cNvPr>
          <p:cNvCxnSpPr>
            <a:cxnSpLocks/>
          </p:cNvCxnSpPr>
          <p:nvPr/>
        </p:nvCxnSpPr>
        <p:spPr>
          <a:xfrm flipH="1">
            <a:off x="4112578" y="3410282"/>
            <a:ext cx="4283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ACF392-3808-4C84-AF30-EAAB6171ED30}"/>
              </a:ext>
            </a:extLst>
          </p:cNvPr>
          <p:cNvCxnSpPr>
            <a:cxnSpLocks/>
          </p:cNvCxnSpPr>
          <p:nvPr/>
        </p:nvCxnSpPr>
        <p:spPr>
          <a:xfrm flipH="1" flipV="1">
            <a:off x="4115165" y="2999699"/>
            <a:ext cx="557029" cy="86474"/>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CFBE1AD-F8C2-4DB5-9935-56CD1B3AD5D8}"/>
              </a:ext>
            </a:extLst>
          </p:cNvPr>
          <p:cNvCxnSpPr>
            <a:cxnSpLocks/>
          </p:cNvCxnSpPr>
          <p:nvPr/>
        </p:nvCxnSpPr>
        <p:spPr>
          <a:xfrm flipV="1">
            <a:off x="4665398" y="2382317"/>
            <a:ext cx="0" cy="1022728"/>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1341D8-070C-411B-8ACD-8D0FC25B8D0E}"/>
              </a:ext>
            </a:extLst>
          </p:cNvPr>
          <p:cNvCxnSpPr>
            <a:cxnSpLocks/>
          </p:cNvCxnSpPr>
          <p:nvPr/>
        </p:nvCxnSpPr>
        <p:spPr>
          <a:xfrm>
            <a:off x="4112579" y="3043403"/>
            <a:ext cx="4402771" cy="0"/>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6B1C6C4D-7345-44A3-A1F6-8A815DC80808}"/>
              </a:ext>
            </a:extLst>
          </p:cNvPr>
          <p:cNvCxnSpPr>
            <a:cxnSpLocks/>
          </p:cNvCxnSpPr>
          <p:nvPr/>
        </p:nvCxnSpPr>
        <p:spPr>
          <a:xfrm flipH="1" flipV="1">
            <a:off x="4649426" y="2801308"/>
            <a:ext cx="892968" cy="160856"/>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66C6117-4FE4-46AC-B46C-EF474E5845C7}"/>
              </a:ext>
            </a:extLst>
          </p:cNvPr>
          <p:cNvCxnSpPr>
            <a:cxnSpLocks/>
          </p:cNvCxnSpPr>
          <p:nvPr/>
        </p:nvCxnSpPr>
        <p:spPr>
          <a:xfrm flipH="1" flipV="1">
            <a:off x="5523430" y="2759257"/>
            <a:ext cx="895658" cy="168193"/>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EE5119E-A5F0-4930-9E9C-87DCC1CC4F23}"/>
              </a:ext>
            </a:extLst>
          </p:cNvPr>
          <p:cNvCxnSpPr>
            <a:cxnSpLocks/>
          </p:cNvCxnSpPr>
          <p:nvPr/>
        </p:nvCxnSpPr>
        <p:spPr>
          <a:xfrm flipH="1" flipV="1">
            <a:off x="6416399" y="2754562"/>
            <a:ext cx="1685186" cy="285755"/>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2518900-3D23-48CC-9F5A-998CBB906359}"/>
              </a:ext>
            </a:extLst>
          </p:cNvPr>
          <p:cNvCxnSpPr>
            <a:cxnSpLocks/>
          </p:cNvCxnSpPr>
          <p:nvPr/>
        </p:nvCxnSpPr>
        <p:spPr>
          <a:xfrm flipV="1">
            <a:off x="4665398" y="2813950"/>
            <a:ext cx="0" cy="285755"/>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B2FB5F8-89F6-4804-B026-FD69415D1915}"/>
              </a:ext>
            </a:extLst>
          </p:cNvPr>
          <p:cNvCxnSpPr>
            <a:cxnSpLocks/>
          </p:cNvCxnSpPr>
          <p:nvPr/>
        </p:nvCxnSpPr>
        <p:spPr>
          <a:xfrm flipV="1">
            <a:off x="5542394" y="2757578"/>
            <a:ext cx="0" cy="228653"/>
          </a:xfrm>
          <a:prstGeom prst="line">
            <a:avLst/>
          </a:prstGeom>
          <a:ln w="3810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EC0841DF-ED6E-4D73-A947-2D4A78D25EE4}"/>
              </a:ext>
            </a:extLst>
          </p:cNvPr>
          <p:cNvCxnSpPr>
            <a:cxnSpLocks/>
          </p:cNvCxnSpPr>
          <p:nvPr/>
        </p:nvCxnSpPr>
        <p:spPr>
          <a:xfrm flipV="1">
            <a:off x="6416398" y="2754563"/>
            <a:ext cx="2690" cy="172887"/>
          </a:xfrm>
          <a:prstGeom prst="line">
            <a:avLst/>
          </a:prstGeom>
          <a:ln w="381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3F638A9F-8CA2-42A6-B11E-23D82AB2B886}"/>
              </a:ext>
            </a:extLst>
          </p:cNvPr>
          <p:cNvCxnSpPr>
            <a:cxnSpLocks/>
          </p:cNvCxnSpPr>
          <p:nvPr/>
        </p:nvCxnSpPr>
        <p:spPr>
          <a:xfrm flipV="1">
            <a:off x="5542394" y="2387554"/>
            <a:ext cx="0" cy="1022728"/>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3B7536-8125-4788-8D26-FDFC46D1BF88}"/>
              </a:ext>
            </a:extLst>
          </p:cNvPr>
          <p:cNvCxnSpPr>
            <a:cxnSpLocks/>
          </p:cNvCxnSpPr>
          <p:nvPr/>
        </p:nvCxnSpPr>
        <p:spPr>
          <a:xfrm flipV="1">
            <a:off x="6416399" y="2382317"/>
            <a:ext cx="0" cy="1022728"/>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sp>
        <p:nvSpPr>
          <p:cNvPr id="45" name="Content Placeholder 2">
            <a:extLst>
              <a:ext uri="{FF2B5EF4-FFF2-40B4-BE49-F238E27FC236}">
                <a16:creationId xmlns:a16="http://schemas.microsoft.com/office/drawing/2014/main" id="{DC139722-E49E-4901-8B4D-D42405F7D2A5}"/>
              </a:ext>
            </a:extLst>
          </p:cNvPr>
          <p:cNvSpPr txBox="1">
            <a:spLocks/>
          </p:cNvSpPr>
          <p:nvPr/>
        </p:nvSpPr>
        <p:spPr>
          <a:xfrm>
            <a:off x="591742" y="2261523"/>
            <a:ext cx="3209405" cy="1114530"/>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50" dirty="0"/>
              <a:t>Several pumps reduce these pressure spikes</a:t>
            </a:r>
          </a:p>
          <a:p>
            <a:pPr lvl="1"/>
            <a:r>
              <a:rPr lang="en-US" sz="1650" dirty="0"/>
              <a:t>Can this be improved? Theoretically, yes</a:t>
            </a:r>
          </a:p>
        </p:txBody>
      </p:sp>
      <p:cxnSp>
        <p:nvCxnSpPr>
          <p:cNvPr id="46" name="Straight Connector 45">
            <a:extLst>
              <a:ext uri="{FF2B5EF4-FFF2-40B4-BE49-F238E27FC236}">
                <a16:creationId xmlns:a16="http://schemas.microsoft.com/office/drawing/2014/main" id="{E417ECC4-7C31-47E4-B866-54D82BB9B73E}"/>
              </a:ext>
            </a:extLst>
          </p:cNvPr>
          <p:cNvCxnSpPr/>
          <p:nvPr/>
        </p:nvCxnSpPr>
        <p:spPr>
          <a:xfrm>
            <a:off x="4112578" y="3672226"/>
            <a:ext cx="0" cy="9902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8697C1-4BFA-4FE2-9696-37C93A934B17}"/>
              </a:ext>
            </a:extLst>
          </p:cNvPr>
          <p:cNvCxnSpPr>
            <a:cxnSpLocks/>
          </p:cNvCxnSpPr>
          <p:nvPr/>
        </p:nvCxnSpPr>
        <p:spPr>
          <a:xfrm flipH="1">
            <a:off x="4112578" y="4662461"/>
            <a:ext cx="4283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C4615CA-255E-4DFC-A19D-061220F56454}"/>
              </a:ext>
            </a:extLst>
          </p:cNvPr>
          <p:cNvCxnSpPr>
            <a:cxnSpLocks/>
          </p:cNvCxnSpPr>
          <p:nvPr/>
        </p:nvCxnSpPr>
        <p:spPr>
          <a:xfrm flipH="1" flipV="1">
            <a:off x="4115165" y="4251879"/>
            <a:ext cx="557029" cy="86474"/>
          </a:xfrm>
          <a:prstGeom prst="line">
            <a:avLst/>
          </a:prstGeom>
          <a:ln w="381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CB4AFDC-6B88-49CF-B39E-5B1168D941CE}"/>
              </a:ext>
            </a:extLst>
          </p:cNvPr>
          <p:cNvCxnSpPr>
            <a:cxnSpLocks/>
          </p:cNvCxnSpPr>
          <p:nvPr/>
        </p:nvCxnSpPr>
        <p:spPr>
          <a:xfrm>
            <a:off x="4112579" y="4295583"/>
            <a:ext cx="4402771" cy="0"/>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17A18EA-4BB5-4A7A-8252-66ED6EA7D6EF}"/>
              </a:ext>
            </a:extLst>
          </p:cNvPr>
          <p:cNvCxnSpPr>
            <a:cxnSpLocks/>
          </p:cNvCxnSpPr>
          <p:nvPr/>
        </p:nvCxnSpPr>
        <p:spPr>
          <a:xfrm flipH="1">
            <a:off x="4672194" y="4295116"/>
            <a:ext cx="3429391" cy="50045"/>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sp>
        <p:nvSpPr>
          <p:cNvPr id="60" name="Content Placeholder 2">
            <a:extLst>
              <a:ext uri="{FF2B5EF4-FFF2-40B4-BE49-F238E27FC236}">
                <a16:creationId xmlns:a16="http://schemas.microsoft.com/office/drawing/2014/main" id="{8A2404C5-5E27-43D0-8077-54587D6B4465}"/>
              </a:ext>
            </a:extLst>
          </p:cNvPr>
          <p:cNvSpPr txBox="1">
            <a:spLocks/>
          </p:cNvSpPr>
          <p:nvPr/>
        </p:nvSpPr>
        <p:spPr>
          <a:xfrm>
            <a:off x="591742" y="3588595"/>
            <a:ext cx="3209405" cy="1114530"/>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50" dirty="0"/>
              <a:t>A system composed of infinitesimally small pumps would motivate the fluid while avoiding pressure spikes</a:t>
            </a:r>
            <a:endParaRPr lang="en-US" sz="1650" dirty="0"/>
          </a:p>
        </p:txBody>
      </p:sp>
    </p:spTree>
    <p:extLst>
      <p:ext uri="{BB962C8B-B14F-4D97-AF65-F5344CB8AC3E}">
        <p14:creationId xmlns:p14="http://schemas.microsoft.com/office/powerpoint/2010/main" val="3482469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4E5E-3B3E-476F-B3A3-9FA7D717BD0A}"/>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8039E22B-4F7E-406A-BFEA-B42016C0130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83412087"/>
      </p:ext>
    </p:extLst>
  </p:cSld>
  <p:clrMapOvr>
    <a:masterClrMapping/>
  </p:clrMapOvr>
</p:sld>
</file>

<file path=ppt/theme/theme1.xml><?xml version="1.0" encoding="utf-8"?>
<a:theme xmlns:a="http://schemas.openxmlformats.org/drawingml/2006/main" name="HO20180348 UH">
  <a:themeElements>
    <a:clrScheme name="UH 2018">
      <a:dk1>
        <a:sysClr val="windowText" lastClr="000000"/>
      </a:dk1>
      <a:lt1>
        <a:sysClr val="window" lastClr="FFFFFF"/>
      </a:lt1>
      <a:dk2>
        <a:srgbClr val="0C2F4B"/>
      </a:dk2>
      <a:lt2>
        <a:srgbClr val="84ACC5"/>
      </a:lt2>
      <a:accent1>
        <a:srgbClr val="C92A39"/>
      </a:accent1>
      <a:accent2>
        <a:srgbClr val="B8B9B7"/>
      </a:accent2>
      <a:accent3>
        <a:srgbClr val="DACCBF"/>
      </a:accent3>
      <a:accent4>
        <a:srgbClr val="8F6A4D"/>
      </a:accent4>
      <a:accent5>
        <a:srgbClr val="7D2935"/>
      </a:accent5>
      <a:accent6>
        <a:srgbClr val="2565C8"/>
      </a:accent6>
      <a:hlink>
        <a:srgbClr val="09227A"/>
      </a:hlink>
      <a:folHlink>
        <a:srgbClr val="C9CCD1"/>
      </a:folHlink>
    </a:clrScheme>
    <a:fontScheme name="UH 2018">
      <a:majorFont>
        <a:latin typeface="MiloOT-Bold"/>
        <a:ea typeface=""/>
        <a:cs typeface=""/>
      </a:majorFont>
      <a:minorFont>
        <a:latin typeface="MiloOT-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864</TotalTime>
  <Words>1017</Words>
  <Application>Microsoft Macintosh PowerPoint</Application>
  <PresentationFormat>On-screen Show (16:9)</PresentationFormat>
  <Paragraphs>202</Paragraphs>
  <Slides>20</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Wingdings</vt:lpstr>
      <vt:lpstr>Arial</vt:lpstr>
      <vt:lpstr>MiloOT-Bold</vt:lpstr>
      <vt:lpstr>Courier New</vt:lpstr>
      <vt:lpstr>MiloOT-Text</vt:lpstr>
      <vt:lpstr>Wingdings 3</vt:lpstr>
      <vt:lpstr>League Gothic</vt:lpstr>
      <vt:lpstr>Calibri</vt:lpstr>
      <vt:lpstr>HO20180348 UH</vt:lpstr>
      <vt:lpstr>UH-Fluor Industrial Conference Construction-Driven Execution</vt:lpstr>
      <vt:lpstr>Our Individual Roles</vt:lpstr>
      <vt:lpstr>The Initial Solution</vt:lpstr>
      <vt:lpstr>Zero-Based Execution</vt:lpstr>
      <vt:lpstr>Modularization</vt:lpstr>
      <vt:lpstr>PowerPoint Presentation</vt:lpstr>
      <vt:lpstr>Risk Assessment </vt:lpstr>
      <vt:lpstr>Proposed Innovation Concept</vt:lpstr>
      <vt:lpstr>Conclusion</vt:lpstr>
      <vt:lpstr>Backup Slides</vt:lpstr>
      <vt:lpstr>PowerPoint Presentation</vt:lpstr>
      <vt:lpstr>PowerPoint Presentation</vt:lpstr>
      <vt:lpstr>PowerPoint Presentation</vt:lpstr>
      <vt:lpstr>PowerPoint Presentation</vt:lpstr>
      <vt:lpstr>PowerPoint Presentation</vt:lpstr>
      <vt:lpstr>Time Management</vt:lpstr>
      <vt:lpstr>Calculations</vt:lpstr>
      <vt:lpstr>Zero-Based Execution</vt:lpstr>
      <vt:lpstr>Constructability</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Amar, Joseph M</cp:lastModifiedBy>
  <cp:revision>49</cp:revision>
  <dcterms:created xsi:type="dcterms:W3CDTF">2018-01-25T23:07:42Z</dcterms:created>
  <dcterms:modified xsi:type="dcterms:W3CDTF">2019-10-30T14:30:07Z</dcterms:modified>
</cp:coreProperties>
</file>